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4"/>
    <p:sldMasterId id="2147483943" r:id="rId5"/>
  </p:sldMasterIdLst>
  <p:notesMasterIdLst>
    <p:notesMasterId r:id="rId36"/>
  </p:notesMasterIdLst>
  <p:handoutMasterIdLst>
    <p:handoutMasterId r:id="rId37"/>
  </p:handoutMasterIdLst>
  <p:sldIdLst>
    <p:sldId id="289" r:id="rId6"/>
    <p:sldId id="320" r:id="rId7"/>
    <p:sldId id="290" r:id="rId8"/>
    <p:sldId id="291" r:id="rId9"/>
    <p:sldId id="315" r:id="rId10"/>
    <p:sldId id="316" r:id="rId11"/>
    <p:sldId id="298" r:id="rId12"/>
    <p:sldId id="317" r:id="rId13"/>
    <p:sldId id="319" r:id="rId14"/>
    <p:sldId id="293" r:id="rId15"/>
    <p:sldId id="292" r:id="rId16"/>
    <p:sldId id="309" r:id="rId17"/>
    <p:sldId id="295" r:id="rId18"/>
    <p:sldId id="308" r:id="rId19"/>
    <p:sldId id="312" r:id="rId20"/>
    <p:sldId id="299" r:id="rId21"/>
    <p:sldId id="313" r:id="rId22"/>
    <p:sldId id="296" r:id="rId23"/>
    <p:sldId id="297" r:id="rId24"/>
    <p:sldId id="300" r:id="rId25"/>
    <p:sldId id="302" r:id="rId26"/>
    <p:sldId id="301" r:id="rId27"/>
    <p:sldId id="303" r:id="rId28"/>
    <p:sldId id="314" r:id="rId29"/>
    <p:sldId id="307" r:id="rId30"/>
    <p:sldId id="311" r:id="rId31"/>
    <p:sldId id="304" r:id="rId32"/>
    <p:sldId id="310" r:id="rId33"/>
    <p:sldId id="305" r:id="rId34"/>
    <p:sldId id="306" r:id="rId35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50561-F68F-5D4B-8236-CE39D3A404F4}">
          <p14:sldIdLst>
            <p14:sldId id="289"/>
            <p14:sldId id="320"/>
            <p14:sldId id="290"/>
            <p14:sldId id="291"/>
            <p14:sldId id="315"/>
            <p14:sldId id="316"/>
            <p14:sldId id="298"/>
            <p14:sldId id="317"/>
            <p14:sldId id="319"/>
            <p14:sldId id="293"/>
            <p14:sldId id="292"/>
            <p14:sldId id="309"/>
            <p14:sldId id="295"/>
            <p14:sldId id="308"/>
            <p14:sldId id="312"/>
            <p14:sldId id="299"/>
            <p14:sldId id="313"/>
            <p14:sldId id="296"/>
            <p14:sldId id="297"/>
            <p14:sldId id="300"/>
            <p14:sldId id="302"/>
            <p14:sldId id="301"/>
            <p14:sldId id="303"/>
            <p14:sldId id="314"/>
            <p14:sldId id="307"/>
            <p14:sldId id="311"/>
            <p14:sldId id="304"/>
            <p14:sldId id="310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89" userDrawn="1">
          <p15:clr>
            <a:srgbClr val="A4A3A4"/>
          </p15:clr>
        </p15:guide>
        <p15:guide id="2" orient="horz" pos="2608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orient="horz" pos="1637" userDrawn="1">
          <p15:clr>
            <a:srgbClr val="A4A3A4"/>
          </p15:clr>
        </p15:guide>
        <p15:guide id="5" orient="horz" pos="215" userDrawn="1">
          <p15:clr>
            <a:srgbClr val="A4A3A4"/>
          </p15:clr>
        </p15:guide>
        <p15:guide id="6" orient="horz" pos="1103" userDrawn="1">
          <p15:clr>
            <a:srgbClr val="A4A3A4"/>
          </p15:clr>
        </p15:guide>
        <p15:guide id="7" orient="horz" pos="401" userDrawn="1">
          <p15:clr>
            <a:srgbClr val="A4A3A4"/>
          </p15:clr>
        </p15:guide>
        <p15:guide id="8" orient="horz" pos="2954" userDrawn="1">
          <p15:clr>
            <a:srgbClr val="A4A3A4"/>
          </p15:clr>
        </p15:guide>
        <p15:guide id="9" orient="horz" pos="173" userDrawn="1">
          <p15:clr>
            <a:srgbClr val="A4A3A4"/>
          </p15:clr>
        </p15:guide>
        <p15:guide id="10" pos="175" userDrawn="1">
          <p15:clr>
            <a:srgbClr val="A4A3A4"/>
          </p15:clr>
        </p15:guide>
        <p15:guide id="11" pos="5590" userDrawn="1">
          <p15:clr>
            <a:srgbClr val="A4A3A4"/>
          </p15:clr>
        </p15:guide>
        <p15:guide id="12" pos="2880" userDrawn="1">
          <p15:clr>
            <a:srgbClr val="A4A3A4"/>
          </p15:clr>
        </p15:guide>
        <p15:guide id="13" pos="776" userDrawn="1">
          <p15:clr>
            <a:srgbClr val="A4A3A4"/>
          </p15:clr>
        </p15:guide>
        <p15:guide id="14" pos="1411" userDrawn="1">
          <p15:clr>
            <a:srgbClr val="A4A3A4"/>
          </p15:clr>
        </p15:guide>
        <p15:guide id="15" pos="5287" userDrawn="1">
          <p15:clr>
            <a:srgbClr val="A4A3A4"/>
          </p15:clr>
        </p15:guide>
        <p15:guide id="16" pos="346" userDrawn="1">
          <p15:clr>
            <a:srgbClr val="A4A3A4"/>
          </p15:clr>
        </p15:guide>
        <p15:guide id="17" pos="40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92" userDrawn="1">
          <p15:clr>
            <a:srgbClr val="A4A3A4"/>
          </p15:clr>
        </p15:guide>
        <p15:guide id="2" orient="horz" pos="5542" userDrawn="1">
          <p15:clr>
            <a:srgbClr val="A4A3A4"/>
          </p15:clr>
        </p15:guide>
        <p15:guide id="3" orient="horz" pos="5777" userDrawn="1">
          <p15:clr>
            <a:srgbClr val="A4A3A4"/>
          </p15:clr>
        </p15:guide>
        <p15:guide id="4" pos="286" userDrawn="1">
          <p15:clr>
            <a:srgbClr val="A4A3A4"/>
          </p15:clr>
        </p15:guide>
        <p15:guide id="5" pos="40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D31"/>
    <a:srgbClr val="F48024"/>
    <a:srgbClr val="178CCB"/>
    <a:srgbClr val="EC1848"/>
    <a:srgbClr val="000000"/>
    <a:srgbClr val="6C62D0"/>
    <a:srgbClr val="052049"/>
    <a:srgbClr val="18A3AC"/>
    <a:srgbClr val="E8E7DE"/>
    <a:srgbClr val="F5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8C260-70E6-492A-8AC5-8DD2B2669B87}" v="4" dt="2024-06-07T23:33:4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9" autoAdjust="0"/>
    <p:restoredTop sz="79708" autoAdjust="0"/>
  </p:normalViewPr>
  <p:slideViewPr>
    <p:cSldViewPr snapToGrid="0" showGuides="1">
      <p:cViewPr varScale="1">
        <p:scale>
          <a:sx n="138" d="100"/>
          <a:sy n="138" d="100"/>
        </p:scale>
        <p:origin x="840" y="176"/>
      </p:cViewPr>
      <p:guideLst>
        <p:guide orient="horz" pos="789"/>
        <p:guide orient="horz" pos="2608"/>
        <p:guide orient="horz" pos="3024"/>
        <p:guide orient="horz" pos="1637"/>
        <p:guide orient="horz" pos="215"/>
        <p:guide orient="horz" pos="1103"/>
        <p:guide orient="horz" pos="401"/>
        <p:guide orient="horz" pos="2954"/>
        <p:guide orient="horz" pos="173"/>
        <p:guide pos="175"/>
        <p:guide pos="5590"/>
        <p:guide pos="2880"/>
        <p:guide pos="776"/>
        <p:guide pos="1411"/>
        <p:guide pos="5287"/>
        <p:guide pos="346"/>
        <p:guide pos="40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>
        <p:scale>
          <a:sx n="108" d="100"/>
          <a:sy n="108" d="100"/>
        </p:scale>
        <p:origin x="2576" y="-240"/>
      </p:cViewPr>
      <p:guideLst>
        <p:guide orient="horz" pos="2592"/>
        <p:guide orient="horz" pos="5542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Vincent" clId="Web-{D398C260-70E6-492A-8AC5-8DD2B2669B87}"/>
    <pc:docChg chg="addSld delSld">
      <pc:chgData name="Marc Vincent" userId="" providerId="" clId="Web-{D398C260-70E6-492A-8AC5-8DD2B2669B87}" dt="2024-06-07T23:33:41.690" v="3"/>
      <pc:docMkLst>
        <pc:docMk/>
      </pc:docMkLst>
      <pc:sldChg chg="del">
        <pc:chgData name="Marc Vincent" userId="" providerId="" clId="Web-{D398C260-70E6-492A-8AC5-8DD2B2669B87}" dt="2024-06-07T23:33:41.690" v="3"/>
        <pc:sldMkLst>
          <pc:docMk/>
          <pc:sldMk cId="543433178" sldId="289"/>
        </pc:sldMkLst>
      </pc:sldChg>
      <pc:sldChg chg="new del">
        <pc:chgData name="Marc Vincent" userId="" providerId="" clId="Web-{D398C260-70E6-492A-8AC5-8DD2B2669B87}" dt="2024-06-07T23:33:30.517" v="2"/>
        <pc:sldMkLst>
          <pc:docMk/>
          <pc:sldMk cId="651748649" sldId="290"/>
        </pc:sldMkLst>
      </pc:sldChg>
    </pc:docChg>
  </pc:docChgLst>
  <pc:docChgLst>
    <pc:chgData name="Jonathan Menendez" clId="Web-{CF0FD079-902A-4D5D-90B2-3EB9D2BD7628}"/>
    <pc:docChg chg="addSld modSld">
      <pc:chgData name="Jonathan Menendez" userId="" providerId="" clId="Web-{CF0FD079-902A-4D5D-90B2-3EB9D2BD7628}" dt="2024-04-17T11:13:03.667" v="2"/>
      <pc:docMkLst>
        <pc:docMk/>
      </pc:docMkLst>
      <pc:sldChg chg="addSp delSp modSp mod modClrScheme chgLayout">
        <pc:chgData name="Jonathan Menendez" userId="" providerId="" clId="Web-{CF0FD079-902A-4D5D-90B2-3EB9D2BD7628}" dt="2024-04-17T11:07:24.476" v="1"/>
        <pc:sldMkLst>
          <pc:docMk/>
          <pc:sldMk cId="2154914541" sldId="277"/>
        </pc:sldMkLst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2" creationId="{EA2C5C1B-281B-8E40-AE3B-01687C427CF5}"/>
          </ac:spMkLst>
        </pc:spChg>
        <pc:spChg chg="add del 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3" creationId="{04DEAA18-E19F-4AC3-4125-C7A732218FDC}"/>
          </ac:spMkLst>
        </pc:spChg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4" creationId="{C8CB38CF-9FDE-7947-B8D0-17938F8ED68F}"/>
          </ac:spMkLst>
        </pc:spChg>
        <pc:spChg chg="mod ord">
          <ac:chgData name="Jonathan Menendez" userId="" providerId="" clId="Web-{CF0FD079-902A-4D5D-90B2-3EB9D2BD7628}" dt="2024-04-17T11:07:24.476" v="1"/>
          <ac:spMkLst>
            <pc:docMk/>
            <pc:sldMk cId="2154914541" sldId="277"/>
            <ac:spMk id="5" creationId="{E3E096C0-A652-6C4B-BABD-F955B605F28D}"/>
          </ac:spMkLst>
        </pc:spChg>
      </pc:sldChg>
      <pc:sldChg chg="new">
        <pc:chgData name="Jonathan Menendez" userId="" providerId="" clId="Web-{CF0FD079-902A-4D5D-90B2-3EB9D2BD7628}" dt="2024-04-17T11:13:03.667" v="2"/>
        <pc:sldMkLst>
          <pc:docMk/>
          <pc:sldMk cId="543433178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fld id="{111E5896-917A-4035-A860-408E1EC3CD51}" type="slidenum">
              <a:rPr lang="en-US">
                <a:solidFill>
                  <a:srgbClr val="0520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rgbClr val="052049"/>
                </a:solidFill>
                <a:latin typeface="Arial" panose="020B0604020202020204" pitchFamily="34" charset="0"/>
              </a:rPr>
              <a:t>| [footer text here]</a:t>
            </a:r>
          </a:p>
        </p:txBody>
      </p:sp>
    </p:spTree>
    <p:extLst>
      <p:ext uri="{BB962C8B-B14F-4D97-AF65-F5344CB8AC3E}">
        <p14:creationId xmlns:p14="http://schemas.microsoft.com/office/powerpoint/2010/main" val="18283294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b="0" i="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‹#›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sz="800" dirty="0">
                <a:solidFill>
                  <a:srgbClr val="052049"/>
                </a:solidFill>
              </a:rPr>
              <a:t>| [footer text here]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F798EC2-7587-174C-8F9B-BEC1CFBF2B9A}" type="datetimeFigureOut">
              <a:rPr lang="en-US" smtClean="0"/>
              <a:pPr/>
              <a:t>11/8/24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483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14300" indent="-114300" algn="l" defTabSz="914400" rtl="0" eaLnBrk="1" latinLnBrk="0" hangingPunct="1">
      <a:spcBef>
        <a:spcPts val="800"/>
      </a:spcBef>
      <a:buClr>
        <a:srgbClr val="178CCB"/>
      </a:buClr>
      <a:buFont typeface="Arial" pitchFamily="34" charset="0"/>
      <a:buChar char="•"/>
      <a:defRPr sz="12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5750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1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03225" indent="-117475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69913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1341-3594-BFFC-9F24-8AD63ABE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458B7-E19C-84BB-3A39-2E2951C8D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59AEF-A130-4C62-6C04-27FFF3676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24C4-3FD2-C63C-060E-3DDBA4340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E4DCE-5569-14F8-5E5B-01D8F51F1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828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Sequence plays a large role</a:t>
            </a:r>
          </a:p>
          <a:p>
            <a:r>
              <a:rPr lang="en-US" dirty="0"/>
              <a:t>Deep learning model can learn these relations</a:t>
            </a:r>
          </a:p>
          <a:p>
            <a:r>
              <a:rPr lang="en-US" dirty="0"/>
              <a:t>What goes in, what comes out</a:t>
            </a:r>
          </a:p>
          <a:p>
            <a:r>
              <a:rPr lang="en-US" dirty="0"/>
              <a:t>Do in-silico mutagenesis - </a:t>
            </a:r>
          </a:p>
          <a:p>
            <a:r>
              <a:rPr lang="en-US" dirty="0"/>
              <a:t>Cell types: HFF human foreskin fibroblast - one with the highest resolution </a:t>
            </a:r>
            <a:r>
              <a:rPr lang="en-US" dirty="0" err="1"/>
              <a:t>celltype</a:t>
            </a:r>
            <a:r>
              <a:rPr lang="en-US" dirty="0"/>
              <a:t> in the training set</a:t>
            </a: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Cite pollard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11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18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62102-5EC7-8B2E-B7D8-50CAF32B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EAD35-DE68-4A2C-B74F-735EF76D6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26A1E8-0DEB-7430-883E-3147AC93F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Sequence plays a large role</a:t>
            </a:r>
          </a:p>
          <a:p>
            <a:r>
              <a:rPr lang="en-US" dirty="0"/>
              <a:t>Deep learning model can learn these relations</a:t>
            </a:r>
          </a:p>
          <a:p>
            <a:r>
              <a:rPr lang="en-US" dirty="0"/>
              <a:t>What goes in, what comes out</a:t>
            </a:r>
          </a:p>
          <a:p>
            <a:r>
              <a:rPr lang="en-US" dirty="0"/>
              <a:t>Do in-silico mutagenesis - </a:t>
            </a:r>
          </a:p>
          <a:p>
            <a:r>
              <a:rPr lang="en-US" dirty="0"/>
              <a:t>Cell types: HFF human foreskin fibroblast - one with the highest resolution </a:t>
            </a:r>
            <a:r>
              <a:rPr lang="en-US" dirty="0" err="1"/>
              <a:t>celltype</a:t>
            </a:r>
            <a:r>
              <a:rPr lang="en-US" dirty="0"/>
              <a:t> in the training set</a:t>
            </a: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Cite pollard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878DE-D599-5657-9F79-B68BF2B11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DF99-80E6-BC43-5B6F-4FBC6C1B0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8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22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7AB9-8CF6-D625-4D25-511BB69DC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2A4B50-E651-4431-071A-9C0212FD9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783EA-9CCD-89EF-1C57-6080C8B6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AAD2B-3843-321D-0356-5C703FE6FF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6ED55-A6F2-C52B-A9BF-91C18DF2DD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97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4DE26-5B49-74D0-F179-8D7DF13D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B4A8C-2AF5-1863-763B-F77285309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ACFBF-F496-AB8A-BE96-5BC7FE0AE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B0292-051A-D735-0A5F-369AA239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7CE85-55EB-E4EA-D793-8DDB872DD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60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BC29C-0718-D761-4B47-B609C9ADC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5BE571-DBE6-F453-8799-5172A5391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6BEA9-4B0F-BBD2-E5B8-B5AA0D3CD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7DD75-F75C-1A1D-373F-DD64FDD9A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2290-2B5F-47C9-116B-56DACCBE6E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992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4323E-26D8-2292-34E7-2585F912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71E85-169A-F79E-B494-B00DF1178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29B77-B800-F1D5-2677-56D9BDAC6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C1AC6-CD4E-27D1-B01A-DB6626382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05C95-8E4D-B42E-23A9-E34BD55AB8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1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2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86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6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19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E11BF-D87D-1104-18DD-CD378CA6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602E3-6D0F-9A47-E57C-FA6A91090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DCAF6-F895-6958-DD25-AA828429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4BCA8-60FD-F845-C28E-AD1E17F31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7B91C-6943-7489-A097-76A933F176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4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90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EEC32-8B09-1D46-03D7-BFF9192C8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559E6-62B6-3108-8C88-13F91226D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1ABD78-6204-05FA-EE16-149E57B90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5FEB9-F599-F7EC-D0AD-E69C10696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F20CD-3B0E-5320-E7A0-ECDFE3B1C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79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29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03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30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47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6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2990A-0005-7F50-E240-589E93B8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17577-17A3-54F2-594E-031E08055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38815-6D65-B63F-03FB-1285B487D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BCE50-8F44-2FB9-897D-621AEB86D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0FDAD-DFAB-8BB0-4E5F-BCD2A69B88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92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691F5-3D95-8EEB-1931-7FC5AF2B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F987C-FF2A-CA28-4154-2C09FBD6E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D5EEC-EA30-8172-6C49-F25814C45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5FE94-B6FA-89E8-5523-3A4429AE2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34395-C93A-6927-52EF-B835A01261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4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6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07D5-29E6-547C-B92B-173C79BF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517DBC-DB10-7C34-5612-A371FE6D1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CA3B5-12DB-DDCB-0861-DCC84DBA6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Helvetica" pitchFamily="2" charset="0"/>
              </a:rPr>
              <a:t>Heritability enrichment landscape over TADs for traits in the boundary-enriched cluster (n = 22). The gray lines represent the heritability pattern for each trait in the cluster; the purple line is the average over all the traits.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CBFB5-7FA1-23A3-8B5E-2F9FF8D07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F1CFC-58B1-8A02-1D43-D7432FF64E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236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08FF-FB40-CB2D-D003-4EFFE8A76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5DEB9-E6B5-5D73-0317-B8919EF67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6EF7F-5DEE-71B1-BD67-3548EF19E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F67B9-912B-DB54-45D8-EB9320449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9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A424A-DE91-BD9B-709E-494A1B24DD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2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B298-697D-C588-0F95-5BDCA9A2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92FC0-CBDD-4221-EE7E-090371EAF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78FD6-7EB9-59F5-6D56-BDB09749E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Cite </a:t>
            </a:r>
            <a:r>
              <a:rPr lang="en-US" dirty="0" err="1"/>
              <a:t>yengo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7511F-BC45-3B46-5BF5-0BD9B562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8E5E0-C95F-2946-502D-C108125840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jpeg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emf"/><Relationship Id="rId4" Type="http://schemas.openxmlformats.org/officeDocument/2006/relationships/image" Target="../media/image35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1851"/>
            <a:ext cx="1307578" cy="84750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470D759-0E0E-8249-AFAC-A75A00A3758F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7630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6208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2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2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4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87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3865186" y="2032663"/>
            <a:ext cx="1571041" cy="102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785" y="2037522"/>
            <a:ext cx="1574426" cy="10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13" y="1884801"/>
            <a:ext cx="1374274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D46ED-C45A-5D4E-AA02-EF9EDB0FA1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9763C0-80D9-8D42-B900-9C5810713DB1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7DAA724C-3107-8C4A-A46D-AB498B3D6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573359-3223-304A-9E4E-E3990C9773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37528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50522" y="244258"/>
            <a:ext cx="8893479" cy="489924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BFC587D-F4CD-7648-95B7-35FDAB007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758B97-1F12-914B-8A88-08F79B27CB21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321EFAD-F786-464B-B3E8-5DEEB972AF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1D80BBCD-01AA-2048-816B-1926C338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F776777-542E-DD44-ADA8-B722AD386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7F4D8-5A99-1448-8564-FCC9065979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8063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01DCD7-F394-9C47-9AE3-85303D673D5E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2C759A4-81DB-2B49-BAD8-20F4759D56E4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8F50CE7-BE49-DF46-A309-403467331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3042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EA5AAF51-36B8-9940-ACBC-F45CDFBB6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798F0E-CEC8-8A4D-A129-15694C617DB3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4A4BD1-BDC4-5847-8479-2F6EAA1BF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348B5-ADBC-3742-81A7-0E4C003890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90" y="241702"/>
            <a:ext cx="812800" cy="812579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3D807373-E9A5-9F41-8251-72DE5DC0C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66BC5E-F1DA-6A44-9B69-93266278F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5CD000-1EC0-AA42-B1CD-FDFAC651DA81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2CAA2A-5698-F649-A896-1B0C52B65B4D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Magen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5E0E3E-37E7-624B-BD5B-F3FD27B58250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6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4136994"/>
            <a:ext cx="9144000" cy="100650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6EBEE4-9892-574D-BF3F-34A92DB1BEAF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6506E1-BB8B-7045-8D57-C400CDE42A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61EED-DF40-EF49-BA4F-8A8FD2939B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95633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E9279F-0732-2D41-9F31-EB38C1C6965B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9BA6BCF-2F1A-8443-A8DC-13CF462899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227" t="19283" r="-18229" b="-22843"/>
          <a:stretch/>
        </p:blipFill>
        <p:spPr>
          <a:xfrm rot="5400000">
            <a:off x="2084133" y="-3768025"/>
            <a:ext cx="10362381" cy="967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021FC-6CE9-D549-BE7A-5D94B0888C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– Nav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74AEBC4-F1C6-964F-B3AF-AF09E45DE715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8A9B26ED-91EB-374C-A70F-3562EDE10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48"/>
          <a:stretch/>
        </p:blipFill>
        <p:spPr>
          <a:xfrm rot="10800000">
            <a:off x="2413325" y="62568"/>
            <a:ext cx="6730677" cy="195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D5338-76BD-4C47-9834-F2629B532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BC1395-2AD9-8C4D-9E13-CE99F3E7EA24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2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8ACD5-01D7-EA49-A1A8-0D5AC50A0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81" y="305870"/>
            <a:ext cx="999731" cy="999459"/>
          </a:xfrm>
          <a:prstGeom prst="rect">
            <a:avLst/>
          </a:prstGeom>
        </p:spPr>
      </p:pic>
      <p:sp>
        <p:nvSpPr>
          <p:cNvPr id="18" name="Freeform 77">
            <a:extLst>
              <a:ext uri="{FF2B5EF4-FFF2-40B4-BE49-F238E27FC236}">
                <a16:creationId xmlns:a16="http://schemas.microsoft.com/office/drawing/2014/main" id="{09D6DA44-3D41-5E45-80B2-97B2B0E76C11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723CD-1F5B-804C-A079-FE3D1017A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084"/>
          <a:stretch/>
        </p:blipFill>
        <p:spPr>
          <a:xfrm>
            <a:off x="2244538" y="183586"/>
            <a:ext cx="6899462" cy="16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8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578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752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4AD83FAE-0AD2-084F-918F-E696D117757B}" type="datetime1">
              <a:rPr lang="en-US" smtClean="0"/>
              <a:t>11/8/24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18279-066F-DC44-B86B-14E3FAD2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289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881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365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91175AD-5EC8-6C49-8218-F38BDE3E8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CB472-92BE-5E48-80A6-FC260AA96B83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7">
            <a:extLst>
              <a:ext uri="{FF2B5EF4-FFF2-40B4-BE49-F238E27FC236}">
                <a16:creationId xmlns:a16="http://schemas.microsoft.com/office/drawing/2014/main" id="{4ABB29B8-DCAF-7B40-9E52-219D904D83D6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52C1D42-AAA3-B04E-A034-F13587860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183" t="13402" r="10781" b="28503"/>
          <a:stretch/>
        </p:blipFill>
        <p:spPr>
          <a:xfrm>
            <a:off x="-317500" y="-245162"/>
            <a:ext cx="9461500" cy="538866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rgbClr val="18A3AC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639F-F884-C946-B140-A9518C6FB9A8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08B3EA4E-B6EE-2549-8EB7-C25BC2142E7C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013E3FCC-D96C-D344-BBA3-51BB23D2A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9FF64-C01C-5C4C-8AB2-E760BF7690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8169964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426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88447-026C-8740-AB11-4D9C4007C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14"/>
          <a:stretch/>
        </p:blipFill>
        <p:spPr>
          <a:xfrm>
            <a:off x="0" y="401119"/>
            <a:ext cx="9144000" cy="177406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58095-3588-1A4E-B981-253E9F1A1AEC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81C2D974-A2EE-E349-AD5D-00B5C62A8CB7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18DED201-C78F-0E4A-B63C-520004DA7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3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3865186" y="2036429"/>
            <a:ext cx="1571041" cy="101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2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400" y="1884801"/>
            <a:ext cx="1373900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Resear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1"/>
            <a:ext cx="2994420" cy="2015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80" cy="3754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E061F-A72A-5142-8A32-D6BACF33C6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44895"/>
            <a:ext cx="6149579" cy="1021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44D79-B0F4-1A43-9BD5-09FD9E662A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8" y="2015505"/>
            <a:ext cx="1615438" cy="16154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Mt. Z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9411"/>
            <a:ext cx="2994420" cy="1996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77" cy="3754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FD6C-4722-4647-8824-7BD62CB499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7" y="1994818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1F62F8-022A-8040-9203-343FE92FD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5407" b="39964"/>
          <a:stretch/>
        </p:blipFill>
        <p:spPr>
          <a:xfrm>
            <a:off x="-993817" y="0"/>
            <a:ext cx="7143396" cy="13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Patient Ca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FBE2C-79B3-0741-8C4F-E79579E3B5C3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A96EE-AE7F-9D47-80E0-948746F73CBD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8378B-0C89-E14E-8069-2034FF2D0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" y="1"/>
            <a:ext cx="2760609" cy="2015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C622B-BC71-0F4D-ACEB-367F089BD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AB437-D405-6C43-9FA5-FD5F04163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CC52-4A32-374A-BF1E-0FA06087F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4" t="5935" r="2464" b="11182"/>
          <a:stretch/>
        </p:blipFill>
        <p:spPr>
          <a:xfrm>
            <a:off x="2756141" y="30482"/>
            <a:ext cx="6387861" cy="1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Educ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4FBBD5-5854-194C-9766-1823F3F5452C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282E7-F7BC-5A48-9E5F-4ECBFDF952A0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94893-0820-A743-86A6-BDEB411A7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2756753" cy="201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2EA7E-47D5-4248-9461-6049F4FA2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F1DBF9-E6D2-EC49-80D7-6EE1B776A5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74" b="37397"/>
          <a:stretch/>
        </p:blipFill>
        <p:spPr>
          <a:xfrm>
            <a:off x="2756140" y="15255"/>
            <a:ext cx="6387860" cy="1242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6DF26-9AA1-AC46-9695-22DFD8CE98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37931"/>
            <a:ext cx="8587407" cy="40651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32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69704F-E66B-5B41-BF3B-8C6539B484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9F718F-E8D1-5640-A678-0137FDBAEC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33354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415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179054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lorem ipsum.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207338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5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4" r:id="rId4"/>
    <p:sldLayoutId id="2147483982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4016" r:id="rId14"/>
    <p:sldLayoutId id="2147483994" r:id="rId15"/>
    <p:sldLayoutId id="2147483995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7A11AC4-0317-9648-9B11-2E4A9F79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EA57C94-8CEE-E147-BA04-6441537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395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72" r:id="rId2"/>
    <p:sldLayoutId id="2147483975" r:id="rId3"/>
    <p:sldLayoutId id="2147483976" r:id="rId4"/>
    <p:sldLayoutId id="2147484011" r:id="rId5"/>
    <p:sldLayoutId id="2147484012" r:id="rId6"/>
    <p:sldLayoutId id="2147484013" r:id="rId7"/>
    <p:sldLayoutId id="2147484001" r:id="rId8"/>
    <p:sldLayoutId id="2147484007" r:id="rId9"/>
    <p:sldLayoutId id="2147484009" r:id="rId10"/>
    <p:sldLayoutId id="2147484008" r:id="rId11"/>
    <p:sldLayoutId id="2147483944" r:id="rId12"/>
    <p:sldLayoutId id="2147483951" r:id="rId13"/>
    <p:sldLayoutId id="2147483953" r:id="rId14"/>
    <p:sldLayoutId id="2147484000" r:id="rId15"/>
    <p:sldLayoutId id="2147483950" r:id="rId16"/>
    <p:sldLayoutId id="2147483960" r:id="rId17"/>
    <p:sldLayoutId id="2147483961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4015" r:id="rId25"/>
    <p:sldLayoutId id="2147483954" r:id="rId26"/>
    <p:sldLayoutId id="2147483959" r:id="rId27"/>
    <p:sldLayoutId id="2147484002" r:id="rId28"/>
    <p:sldLayoutId id="2147484014" r:id="rId29"/>
    <p:sldLayoutId id="2147484010" r:id="rId30"/>
    <p:sldLayoutId id="2147484003" r:id="rId3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200000"/>
        </a:lnSpc>
        <a:spcBef>
          <a:spcPts val="0"/>
        </a:spcBef>
        <a:buClr>
          <a:srgbClr val="18A3AC"/>
        </a:buClr>
        <a:buSzPct val="80000"/>
        <a:buFont typeface="Wingdings" charset="2"/>
        <a:buChar char="§"/>
        <a:defRPr lang="en-US" sz="20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5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jpe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9CA05D6-A646-17E0-7C12-92E66A34A3A6}"/>
              </a:ext>
            </a:extLst>
          </p:cNvPr>
          <p:cNvSpPr txBox="1"/>
          <p:nvPr/>
        </p:nvSpPr>
        <p:spPr bwMode="auto">
          <a:xfrm>
            <a:off x="666516" y="755868"/>
            <a:ext cx="7852064" cy="2893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Machine learning reveals 3D regulatory mechanisms for height-associated haplotypes </a:t>
            </a:r>
          </a:p>
          <a:p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Wanjun Gu</a:t>
            </a: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Erin N. Gilbertson, Sergio </a:t>
            </a:r>
            <a:r>
              <a:rPr lang="en-US" sz="16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Baranzini</a:t>
            </a: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Rany S. Salem, John A. Capra</a:t>
            </a:r>
          </a:p>
          <a:p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66AE4-5BF2-EA4D-9595-7D8C891DDB08}"/>
              </a:ext>
            </a:extLst>
          </p:cNvPr>
          <p:cNvSpPr txBox="1"/>
          <p:nvPr/>
        </p:nvSpPr>
        <p:spPr bwMode="auto">
          <a:xfrm>
            <a:off x="207819" y="4696674"/>
            <a:ext cx="6500552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American Society of Human Genetics (ASHG) Conference 2024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B8C772A-CD95-DB8C-126A-0AA368C6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38" y="3445860"/>
            <a:ext cx="3697666" cy="103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541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4D339-E168-CDBE-CC86-B7FAA9A7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9633D33D-1642-F87E-2737-B1DC7161E2BA}"/>
              </a:ext>
            </a:extLst>
          </p:cNvPr>
          <p:cNvSpPr txBox="1"/>
          <p:nvPr/>
        </p:nvSpPr>
        <p:spPr bwMode="auto">
          <a:xfrm>
            <a:off x="400982" y="512124"/>
            <a:ext cx="86660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Most common height-associated variants in humans have been identified</a:t>
            </a:r>
          </a:p>
        </p:txBody>
      </p:sp>
      <p:pic>
        <p:nvPicPr>
          <p:cNvPr id="2" name="Content Placeholder 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8C1A3EF-AE6A-CFB1-3CF3-E27790DC7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273" y="1783528"/>
            <a:ext cx="8889453" cy="24835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E11CA-B2EA-1460-879D-B8ADD40F97B6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Yengo</a:t>
            </a:r>
            <a:r>
              <a:rPr lang="en-US" sz="1000" dirty="0"/>
              <a:t>, </a:t>
            </a:r>
            <a:r>
              <a:rPr lang="en-US" sz="1000" dirty="0" err="1"/>
              <a:t>Vedantam</a:t>
            </a:r>
            <a:r>
              <a:rPr lang="en-US" sz="1000" dirty="0"/>
              <a:t> and </a:t>
            </a:r>
            <a:r>
              <a:rPr lang="en-US" sz="1000" dirty="0" err="1"/>
              <a:t>Marouli</a:t>
            </a:r>
            <a:r>
              <a:rPr lang="en-US" sz="1000" dirty="0"/>
              <a:t> et al.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93BF7-9904-0E4D-1535-0E920904A774}"/>
              </a:ext>
            </a:extLst>
          </p:cNvPr>
          <p:cNvSpPr txBox="1"/>
          <p:nvPr/>
        </p:nvSpPr>
        <p:spPr bwMode="auto">
          <a:xfrm>
            <a:off x="546347" y="4257701"/>
            <a:ext cx="6244871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22222"/>
                </a:solidFill>
                <a:effectLst/>
                <a:latin typeface="Harding"/>
              </a:rPr>
              <a:t>12,111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arding"/>
              </a:rPr>
              <a:t> height-associated SNPs identified from 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Harding"/>
              </a:rPr>
              <a:t>~5.3 million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arding"/>
              </a:rPr>
              <a:t>individuals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717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6AFF055-3C4C-AA62-5AE3-46E4C4C5D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114300"/>
            <a:ext cx="3657600" cy="454618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6CECD2-95C5-FCF8-B06F-19D982AA81CD}"/>
              </a:ext>
            </a:extLst>
          </p:cNvPr>
          <p:cNvSpPr txBox="1"/>
          <p:nvPr/>
        </p:nvSpPr>
        <p:spPr bwMode="auto">
          <a:xfrm>
            <a:off x="4478482" y="470477"/>
            <a:ext cx="45512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can be predicted in-silico</a:t>
            </a:r>
          </a:p>
        </p:txBody>
      </p:sp>
      <p:pic>
        <p:nvPicPr>
          <p:cNvPr id="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44EB6445-BA06-6DF6-0A12-26A3EAD889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5441" y="2188773"/>
            <a:ext cx="386081" cy="280107"/>
          </a:xfrm>
          <a:prstGeom prst="rect">
            <a:avLst/>
          </a:prstGeom>
        </p:spPr>
      </p:pic>
      <p:pic>
        <p:nvPicPr>
          <p:cNvPr id="3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DA7875DA-147B-F4A0-F402-4472ADA453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541" y="192752"/>
            <a:ext cx="386081" cy="280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18036-C182-8556-CB63-C8E3828BA10A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Fudenberg</a:t>
            </a:r>
            <a:r>
              <a:rPr lang="en-US" sz="1000" dirty="0"/>
              <a:t> et al. 2020</a:t>
            </a:r>
          </a:p>
        </p:txBody>
      </p:sp>
    </p:spTree>
    <p:extLst>
      <p:ext uri="{BB962C8B-B14F-4D97-AF65-F5344CB8AC3E}">
        <p14:creationId xmlns:p14="http://schemas.microsoft.com/office/powerpoint/2010/main" val="90511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FAADA-D38D-025E-E13F-5F1F1DDFB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13F7D3E-A562-9743-F131-8BD67580E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114300"/>
            <a:ext cx="3657600" cy="454618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17B6B-79FF-FEFA-FF15-52BFA5B6C316}"/>
              </a:ext>
            </a:extLst>
          </p:cNvPr>
          <p:cNvSpPr txBox="1"/>
          <p:nvPr/>
        </p:nvSpPr>
        <p:spPr bwMode="auto">
          <a:xfrm>
            <a:off x="4478482" y="470477"/>
            <a:ext cx="45512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can be predicted in-silico</a:t>
            </a:r>
          </a:p>
        </p:txBody>
      </p:sp>
      <p:pic>
        <p:nvPicPr>
          <p:cNvPr id="11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B8AC6B0F-CA4F-6002-843E-3C159C7B8C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969" y="2056693"/>
            <a:ext cx="4766992" cy="2281920"/>
          </a:xfrm>
          <a:prstGeom prst="rect">
            <a:avLst/>
          </a:prstGeom>
        </p:spPr>
      </p:pic>
      <p:pic>
        <p:nvPicPr>
          <p:cNvPr id="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B2B377D-DA24-2A54-FAC0-77CA8C89AC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5441" y="2188773"/>
            <a:ext cx="386081" cy="280107"/>
          </a:xfrm>
          <a:prstGeom prst="rect">
            <a:avLst/>
          </a:prstGeom>
        </p:spPr>
      </p:pic>
      <p:pic>
        <p:nvPicPr>
          <p:cNvPr id="3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10C1450-6398-A4C7-732A-7E62236C04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541" y="192752"/>
            <a:ext cx="386081" cy="280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37A85-59DF-76EE-D600-AEE8ED35CF5F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Fudenberg</a:t>
            </a:r>
            <a:r>
              <a:rPr lang="en-US" sz="1000" dirty="0"/>
              <a:t> et al. 2020</a:t>
            </a:r>
          </a:p>
        </p:txBody>
      </p:sp>
    </p:spTree>
    <p:extLst>
      <p:ext uri="{BB962C8B-B14F-4D97-AF65-F5344CB8AC3E}">
        <p14:creationId xmlns:p14="http://schemas.microsoft.com/office/powerpoint/2010/main" val="245683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22EA6-2FE7-D16B-798B-DB824FB1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06BE46-C8A8-22FD-8BCF-FA3818CD3B3B}"/>
              </a:ext>
            </a:extLst>
          </p:cNvPr>
          <p:cNvSpPr txBox="1"/>
          <p:nvPr/>
        </p:nvSpPr>
        <p:spPr bwMode="auto">
          <a:xfrm>
            <a:off x="477982" y="512124"/>
            <a:ext cx="825580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Predicting 3D-genome disturbance of height-associated loci</a:t>
            </a:r>
          </a:p>
        </p:txBody>
      </p:sp>
      <p:pic>
        <p:nvPicPr>
          <p:cNvPr id="2" name="Picture 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BA60152-8834-6337-F3F8-2CBF780D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820"/>
          <a:stretch/>
        </p:blipFill>
        <p:spPr>
          <a:xfrm>
            <a:off x="410210" y="1876425"/>
            <a:ext cx="4854517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5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DE4FE-8611-412E-8C4F-C604B403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68C4-0EBF-555E-0F03-0B22B7EAC96C}"/>
              </a:ext>
            </a:extLst>
          </p:cNvPr>
          <p:cNvSpPr txBox="1"/>
          <p:nvPr/>
        </p:nvSpPr>
        <p:spPr bwMode="auto">
          <a:xfrm>
            <a:off x="477982" y="512124"/>
            <a:ext cx="825580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Predicting 3D-genome disturbance of height-associated loci</a:t>
            </a:r>
          </a:p>
        </p:txBody>
      </p:sp>
      <p:pic>
        <p:nvPicPr>
          <p:cNvPr id="4" name="Picture 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C3CDFC48-7E3A-8B3F-9DAD-932D399AB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210" y="1876425"/>
            <a:ext cx="83439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0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BFE6-5F09-2E9E-7B5A-998C7C8F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A51743-FF57-2990-8F63-4E4C50B6D002}"/>
              </a:ext>
            </a:extLst>
          </p:cNvPr>
          <p:cNvSpPr txBox="1"/>
          <p:nvPr/>
        </p:nvSpPr>
        <p:spPr bwMode="auto">
          <a:xfrm>
            <a:off x="304800" y="390452"/>
            <a:ext cx="86660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In-silico mutagenesis creates height-associated and single-SNP-edited haplotypes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D426ECA-D171-B0A0-CC9E-87A4C89C4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604"/>
          <a:stretch/>
        </p:blipFill>
        <p:spPr>
          <a:xfrm>
            <a:off x="304800" y="1709854"/>
            <a:ext cx="4544602" cy="21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5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A1774-3795-7E7D-B63E-E5A56C84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CB5406-69DA-542B-E639-7A472004CCB1}"/>
              </a:ext>
            </a:extLst>
          </p:cNvPr>
          <p:cNvSpPr txBox="1"/>
          <p:nvPr/>
        </p:nvSpPr>
        <p:spPr bwMode="auto">
          <a:xfrm>
            <a:off x="304800" y="390452"/>
            <a:ext cx="86660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In-silico mutagenesis creates height-associated and single-SNP-edited haplotypes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38EF6F6-DA81-3CDB-4EF4-C78B97F3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9518"/>
          <a:stretch/>
        </p:blipFill>
        <p:spPr>
          <a:xfrm>
            <a:off x="304800" y="1709854"/>
            <a:ext cx="6724073" cy="2151429"/>
          </a:xfrm>
          <a:prstGeom prst="rect">
            <a:avLst/>
          </a:prstGeom>
        </p:spPr>
      </p:pic>
      <p:pic>
        <p:nvPicPr>
          <p:cNvPr id="2" name="Picture 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ED4148A-9AED-9A37-96DA-25ABB944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23" r="49090" b="87388"/>
          <a:stretch/>
        </p:blipFill>
        <p:spPr>
          <a:xfrm>
            <a:off x="6954982" y="1908437"/>
            <a:ext cx="775854" cy="7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8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47388-AAF3-EC0C-69A3-D9BFB4438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7CAD25-E152-C37C-3E3C-237F2FB4556B}"/>
              </a:ext>
            </a:extLst>
          </p:cNvPr>
          <p:cNvSpPr txBox="1"/>
          <p:nvPr/>
        </p:nvSpPr>
        <p:spPr bwMode="auto">
          <a:xfrm>
            <a:off x="304800" y="390452"/>
            <a:ext cx="86660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In-silico mutagenesis creates height-associated and single-SNP-edited haplotypes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4251892-F41A-6F33-D95C-08956721E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09854"/>
            <a:ext cx="8354718" cy="21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74EA4-B452-4732-29B5-F0823F63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F750C5-60CB-B132-CBC4-7C877B95DA59}"/>
              </a:ext>
            </a:extLst>
          </p:cNvPr>
          <p:cNvSpPr txBox="1"/>
          <p:nvPr/>
        </p:nvSpPr>
        <p:spPr bwMode="auto">
          <a:xfrm>
            <a:off x="477982" y="512124"/>
            <a:ext cx="796497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Only a small number of height-associated loci influence 3D-genome folding</a:t>
            </a:r>
          </a:p>
        </p:txBody>
      </p:sp>
      <p:pic>
        <p:nvPicPr>
          <p:cNvPr id="3" name="Picture 2" descr="A graph of a divergent line&#10;&#10;Description automatically generated">
            <a:extLst>
              <a:ext uri="{FF2B5EF4-FFF2-40B4-BE49-F238E27FC236}">
                <a16:creationId xmlns:a16="http://schemas.microsoft.com/office/drawing/2014/main" id="{13CA9F76-DB70-839C-C337-EC99B5DF6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10" y="1528382"/>
            <a:ext cx="3100070" cy="3100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54492-F042-6FD1-0D81-C077E98F92BF}"/>
              </a:ext>
            </a:extLst>
          </p:cNvPr>
          <p:cNvSpPr txBox="1"/>
          <p:nvPr/>
        </p:nvSpPr>
        <p:spPr bwMode="auto">
          <a:xfrm>
            <a:off x="4114800" y="2094696"/>
            <a:ext cx="4744720" cy="181588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Helvetica Neue" panose="02000503000000020004" pitchFamily="2" charset="0"/>
              </a:rPr>
              <a:t>Examined </a:t>
            </a:r>
            <a:r>
              <a:rPr lang="en-US" sz="1600" b="1" dirty="0">
                <a:effectLst/>
                <a:latin typeface="Helvetica Neue" panose="02000503000000020004" pitchFamily="2" charset="0"/>
              </a:rPr>
              <a:t>9917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height-associated regions</a:t>
            </a:r>
          </a:p>
          <a:p>
            <a:endParaRPr lang="en-US" sz="1600" b="1" i="0" u="none" strike="noStrike" dirty="0">
              <a:solidFill>
                <a:srgbClr val="24242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1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107</a:t>
            </a:r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 regions (top 1.08%) exhibited substantial divergence (&gt; 0.001)</a:t>
            </a:r>
          </a:p>
          <a:p>
            <a:endParaRPr lang="en-US" sz="1600" b="0" i="0" u="none" strike="noStrike" dirty="0">
              <a:solidFill>
                <a:srgbClr val="24242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1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 regions (top 0.17%) </a:t>
            </a:r>
          </a:p>
          <a:p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demonstrated extreme disturbance (&gt; 0.01)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D8B57-C5DC-FBD1-C96B-96DCB3B59192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Gilbertson et al. 2024</a:t>
            </a:r>
          </a:p>
        </p:txBody>
      </p:sp>
    </p:spTree>
    <p:extLst>
      <p:ext uri="{BB962C8B-B14F-4D97-AF65-F5344CB8AC3E}">
        <p14:creationId xmlns:p14="http://schemas.microsoft.com/office/powerpoint/2010/main" val="327765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A7B02-ABFC-ED65-C0CE-2D3D17A6E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8AC888-72C0-E5B9-BFCE-FEFDD599D9F0}"/>
              </a:ext>
            </a:extLst>
          </p:cNvPr>
          <p:cNvSpPr txBox="1"/>
          <p:nvPr/>
        </p:nvSpPr>
        <p:spPr bwMode="auto">
          <a:xfrm>
            <a:off x="416791" y="390204"/>
            <a:ext cx="83104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Combined haplotypic disturbance is on average greater than single-SNP disturbance</a:t>
            </a: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7F96947-BCC9-66F7-500C-FD3259AFC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49"/>
          <a:stretch/>
        </p:blipFill>
        <p:spPr>
          <a:xfrm>
            <a:off x="2702791" y="1819562"/>
            <a:ext cx="2286000" cy="1923699"/>
          </a:xfrm>
          <a:prstGeom prst="rect">
            <a:avLst/>
          </a:prstGeom>
        </p:spPr>
      </p:pic>
      <p:pic>
        <p:nvPicPr>
          <p:cNvPr id="4" name="Picture 3" descr="A graph of a divergent line&#10;&#10;Description automatically generated">
            <a:extLst>
              <a:ext uri="{FF2B5EF4-FFF2-40B4-BE49-F238E27FC236}">
                <a16:creationId xmlns:a16="http://schemas.microsoft.com/office/drawing/2014/main" id="{19B81A2B-EE4B-003F-5C18-708A6AA71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49"/>
          <a:stretch/>
        </p:blipFill>
        <p:spPr>
          <a:xfrm>
            <a:off x="416791" y="1819564"/>
            <a:ext cx="2286000" cy="1923698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4AD393E-EBD2-AF68-6884-37047A68C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037" y="1574800"/>
            <a:ext cx="3897630" cy="2834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9FD6DF-EE7C-2868-EC11-0588F4DF0F91}"/>
              </a:ext>
            </a:extLst>
          </p:cNvPr>
          <p:cNvSpPr txBox="1"/>
          <p:nvPr/>
        </p:nvSpPr>
        <p:spPr bwMode="auto">
          <a:xfrm>
            <a:off x="817499" y="1581773"/>
            <a:ext cx="2963636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Haplotypic Divergence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B5F-ED5B-9963-9F69-5A164C7289C2}"/>
              </a:ext>
            </a:extLst>
          </p:cNvPr>
          <p:cNvSpPr txBox="1"/>
          <p:nvPr/>
        </p:nvSpPr>
        <p:spPr bwMode="auto">
          <a:xfrm>
            <a:off x="3081029" y="1581773"/>
            <a:ext cx="2963636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Single-SNP Divergence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7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FAE2E-2771-CAEA-BE85-6E0C20D3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883236-EA66-A4B2-B120-FBEBCAA6F63C}"/>
              </a:ext>
            </a:extLst>
          </p:cNvPr>
          <p:cNvSpPr txBox="1"/>
          <p:nvPr/>
        </p:nvSpPr>
        <p:spPr bwMode="auto">
          <a:xfrm>
            <a:off x="595004" y="524315"/>
            <a:ext cx="7880255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Presenter financial disclosure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Figure 1">
            <a:extLst>
              <a:ext uri="{FF2B5EF4-FFF2-40B4-BE49-F238E27FC236}">
                <a16:creationId xmlns:a16="http://schemas.microsoft.com/office/drawing/2014/main" id="{F91DF056-4B6A-57A4-C812-B96554C807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09344" y="2157341"/>
            <a:ext cx="393829" cy="39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59A26-7D4B-0B64-41AE-EADCCCC89667}"/>
              </a:ext>
            </a:extLst>
          </p:cNvPr>
          <p:cNvSpPr txBox="1"/>
          <p:nvPr/>
        </p:nvSpPr>
        <p:spPr bwMode="auto">
          <a:xfrm>
            <a:off x="595004" y="1482375"/>
            <a:ext cx="7880254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I do not have any relationships to report within the last 24 months with ACCME defined ineligible companies.</a:t>
            </a:r>
          </a:p>
        </p:txBody>
      </p:sp>
    </p:spTree>
    <p:extLst>
      <p:ext uri="{BB962C8B-B14F-4D97-AF65-F5344CB8AC3E}">
        <p14:creationId xmlns:p14="http://schemas.microsoft.com/office/powerpoint/2010/main" val="47421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D0589-1FA1-F034-B55F-A06905926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5898FA4-0EDD-A215-62F1-20BA9478DCE5}"/>
              </a:ext>
            </a:extLst>
          </p:cNvPr>
          <p:cNvGrpSpPr/>
          <p:nvPr/>
        </p:nvGrpSpPr>
        <p:grpSpPr>
          <a:xfrm>
            <a:off x="2772884" y="1339533"/>
            <a:ext cx="3717272" cy="3336162"/>
            <a:chOff x="1938969" y="0"/>
            <a:chExt cx="3384871" cy="3037840"/>
          </a:xfrm>
        </p:grpSpPr>
        <p:pic>
          <p:nvPicPr>
            <p:cNvPr id="5" name="Picture 4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EC99DD60-BB86-3B62-6327-01009A3A8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8969" y="0"/>
              <a:ext cx="3384871" cy="3037840"/>
            </a:xfrm>
            <a:prstGeom prst="rect">
              <a:avLst/>
            </a:prstGeom>
          </p:spPr>
        </p:pic>
        <p:pic>
          <p:nvPicPr>
            <p:cNvPr id="8" name="Picture 7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28EDF08B-1832-B604-25F4-557C1722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1516" y="978186"/>
              <a:ext cx="472324" cy="107721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37D02D-3E25-5400-48FF-0AA70742CB27}"/>
              </a:ext>
            </a:extLst>
          </p:cNvPr>
          <p:cNvSpPr txBox="1"/>
          <p:nvPr/>
        </p:nvSpPr>
        <p:spPr bwMode="auto">
          <a:xfrm>
            <a:off x="416791" y="390204"/>
            <a:ext cx="8310418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Most 3D-genome-altering haplotypes are driven by single SNPs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47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1BAAF-DFE9-7F68-7FE0-6EAB00383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CCDE96-B094-15B1-34CE-0EC199AC9C7E}"/>
              </a:ext>
            </a:extLst>
          </p:cNvPr>
          <p:cNvSpPr txBox="1"/>
          <p:nvPr/>
        </p:nvSpPr>
        <p:spPr bwMode="auto">
          <a:xfrm>
            <a:off x="416790" y="390204"/>
            <a:ext cx="8513849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Most 3D-genome-altering haplotypes are driven by single SNPs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with a few exceptions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787E5B-AC74-BA08-5A05-F148446A791B}"/>
              </a:ext>
            </a:extLst>
          </p:cNvPr>
          <p:cNvGrpSpPr/>
          <p:nvPr/>
        </p:nvGrpSpPr>
        <p:grpSpPr>
          <a:xfrm>
            <a:off x="709609" y="1414781"/>
            <a:ext cx="3598231" cy="3229326"/>
            <a:chOff x="1938969" y="0"/>
            <a:chExt cx="3384871" cy="3037840"/>
          </a:xfrm>
        </p:grpSpPr>
        <p:pic>
          <p:nvPicPr>
            <p:cNvPr id="5" name="Picture 4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2897E21E-76B2-FDE1-A7D4-634B6901B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8969" y="0"/>
              <a:ext cx="3384871" cy="3037840"/>
            </a:xfrm>
            <a:prstGeom prst="rect">
              <a:avLst/>
            </a:prstGeom>
          </p:spPr>
        </p:pic>
        <p:pic>
          <p:nvPicPr>
            <p:cNvPr id="8" name="Picture 7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BFA62069-084E-037F-3F7D-214E349D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1516" y="978186"/>
              <a:ext cx="472324" cy="1077218"/>
            </a:xfrm>
            <a:prstGeom prst="rect">
              <a:avLst/>
            </a:prstGeom>
          </p:spPr>
        </p:pic>
      </p:grp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CAAE731-65A2-E1F7-B360-5C441593E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048" y="1345627"/>
            <a:ext cx="562685" cy="506416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id="{2B389D53-327D-0DCA-5F77-E9899FB9A63F}"/>
              </a:ext>
            </a:extLst>
          </p:cNvPr>
          <p:cNvSpPr/>
          <p:nvPr/>
        </p:nvSpPr>
        <p:spPr bwMode="auto">
          <a:xfrm rot="3858325">
            <a:off x="3710635" y="2231617"/>
            <a:ext cx="91440" cy="2011680"/>
          </a:xfrm>
          <a:prstGeom prst="upArrow">
            <a:avLst>
              <a:gd name="adj1" fmla="val 40652"/>
              <a:gd name="adj2" fmla="val 119822"/>
            </a:avLst>
          </a:prstGeom>
          <a:solidFill>
            <a:srgbClr val="000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6779A52-BA43-FD46-5975-90910A906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714" y="1467422"/>
            <a:ext cx="4159863" cy="311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5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4D33-5983-B948-D6BC-C4A19EE5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D60110-5CD1-B20E-A23C-862857D4F8A7}"/>
              </a:ext>
            </a:extLst>
          </p:cNvPr>
          <p:cNvSpPr txBox="1"/>
          <p:nvPr/>
        </p:nvSpPr>
        <p:spPr bwMode="auto">
          <a:xfrm>
            <a:off x="416790" y="390204"/>
            <a:ext cx="8513849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Most 3D-genome-altering haplotypes are driven by single SNPs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with a few exceptions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A534FF-03A7-1237-9657-75054490C17C}"/>
              </a:ext>
            </a:extLst>
          </p:cNvPr>
          <p:cNvGrpSpPr/>
          <p:nvPr/>
        </p:nvGrpSpPr>
        <p:grpSpPr>
          <a:xfrm>
            <a:off x="709609" y="1414781"/>
            <a:ext cx="3598231" cy="3229326"/>
            <a:chOff x="1938969" y="0"/>
            <a:chExt cx="3384871" cy="3037840"/>
          </a:xfrm>
        </p:grpSpPr>
        <p:pic>
          <p:nvPicPr>
            <p:cNvPr id="5" name="Picture 4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775E4DD1-DEF2-AC4F-905B-4A68EFA5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8969" y="0"/>
              <a:ext cx="3384871" cy="3037840"/>
            </a:xfrm>
            <a:prstGeom prst="rect">
              <a:avLst/>
            </a:prstGeom>
          </p:spPr>
        </p:pic>
        <p:pic>
          <p:nvPicPr>
            <p:cNvPr id="8" name="Picture 7" descr="A graph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13E20DD3-9286-777E-F5A6-F2B3E5495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1516" y="978186"/>
              <a:ext cx="472324" cy="1077218"/>
            </a:xfrm>
            <a:prstGeom prst="rect">
              <a:avLst/>
            </a:prstGeom>
          </p:spPr>
        </p:pic>
      </p:grpSp>
      <p:sp>
        <p:nvSpPr>
          <p:cNvPr id="4" name="Up Arrow 3">
            <a:extLst>
              <a:ext uri="{FF2B5EF4-FFF2-40B4-BE49-F238E27FC236}">
                <a16:creationId xmlns:a16="http://schemas.microsoft.com/office/drawing/2014/main" id="{09E8944A-0F19-4B30-D466-9A446AF8D5E1}"/>
              </a:ext>
            </a:extLst>
          </p:cNvPr>
          <p:cNvSpPr/>
          <p:nvPr/>
        </p:nvSpPr>
        <p:spPr bwMode="auto">
          <a:xfrm rot="3858325">
            <a:off x="3436820" y="1765359"/>
            <a:ext cx="91440" cy="3165644"/>
          </a:xfrm>
          <a:prstGeom prst="upArrow">
            <a:avLst>
              <a:gd name="adj1" fmla="val 40652"/>
              <a:gd name="adj2" fmla="val 119822"/>
            </a:avLst>
          </a:prstGeom>
          <a:solidFill>
            <a:srgbClr val="000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FCC3DFC-9046-CC8A-C6A9-CF2BEEC75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831" y="1468133"/>
            <a:ext cx="3464560" cy="3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55CB4-EA05-0C5C-8C3B-3C044AC2C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5A7C9E-89A3-377B-0432-C7B38490357F}"/>
              </a:ext>
            </a:extLst>
          </p:cNvPr>
          <p:cNvSpPr txBox="1"/>
          <p:nvPr/>
        </p:nvSpPr>
        <p:spPr bwMode="auto">
          <a:xfrm>
            <a:off x="416791" y="390204"/>
            <a:ext cx="3822852" cy="206210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 top 3D-genome disturbing region localized near the promoter of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LCOR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0CDAB8-9654-49DC-C058-997B30DDFD82}"/>
              </a:ext>
            </a:extLst>
          </p:cNvPr>
          <p:cNvGrpSpPr/>
          <p:nvPr/>
        </p:nvGrpSpPr>
        <p:grpSpPr>
          <a:xfrm>
            <a:off x="4439798" y="137240"/>
            <a:ext cx="3955057" cy="4540496"/>
            <a:chOff x="2984402" y="1363231"/>
            <a:chExt cx="2845304" cy="32664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640880-C3A2-022E-00E4-5507B433DDC2}"/>
                </a:ext>
              </a:extLst>
            </p:cNvPr>
            <p:cNvGrpSpPr/>
            <p:nvPr/>
          </p:nvGrpSpPr>
          <p:grpSpPr>
            <a:xfrm>
              <a:off x="2984402" y="1363231"/>
              <a:ext cx="2845304" cy="3266474"/>
              <a:chOff x="1697818" y="0"/>
              <a:chExt cx="3161261" cy="3519377"/>
            </a:xfrm>
          </p:grpSpPr>
          <p:pic>
            <p:nvPicPr>
              <p:cNvPr id="6" name="Picture 5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7A07BC47-5C4F-2F28-1AC7-BBF218FB8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0"/>
                <a:ext cx="3161260" cy="3519377"/>
              </a:xfrm>
              <a:prstGeom prst="rect">
                <a:avLst/>
              </a:prstGeom>
            </p:spPr>
          </p:pic>
          <p:pic>
            <p:nvPicPr>
              <p:cNvPr id="10" name="Picture 9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A2CF2A0D-9F44-2EAE-B993-1D2A7C9E2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48751"/>
                <a:ext cx="188854" cy="341453"/>
              </a:xfrm>
              <a:prstGeom prst="rect">
                <a:avLst/>
              </a:prstGeom>
            </p:spPr>
          </p:pic>
          <p:pic>
            <p:nvPicPr>
              <p:cNvPr id="11" name="Picture 10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B0DA7338-AAB9-B728-2D28-603FB3419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8" y="3226675"/>
                <a:ext cx="339325" cy="292702"/>
              </a:xfrm>
              <a:prstGeom prst="rect">
                <a:avLst/>
              </a:prstGeom>
            </p:spPr>
          </p:pic>
        </p:grpSp>
        <p:pic>
          <p:nvPicPr>
            <p:cNvPr id="16" name="Picture 15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3699AD0C-0087-9D7C-CCFB-4E8928F42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0041" y="1585917"/>
              <a:ext cx="201058" cy="73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66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1DB2-3436-F6B6-9FBE-D6C9AB19C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D81410C-9B7C-B1DC-E2D8-BB936843CDC1}"/>
              </a:ext>
            </a:extLst>
          </p:cNvPr>
          <p:cNvSpPr txBox="1"/>
          <p:nvPr/>
        </p:nvSpPr>
        <p:spPr bwMode="auto">
          <a:xfrm>
            <a:off x="416791" y="390204"/>
            <a:ext cx="3822852" cy="206210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 top 3D-genome disturbing region localized near the promoter of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LCOR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100793-5330-B992-6DDD-EC75FC1870F8}"/>
              </a:ext>
            </a:extLst>
          </p:cNvPr>
          <p:cNvGrpSpPr/>
          <p:nvPr/>
        </p:nvGrpSpPr>
        <p:grpSpPr>
          <a:xfrm>
            <a:off x="4439798" y="137240"/>
            <a:ext cx="3955057" cy="4540496"/>
            <a:chOff x="2984402" y="1363231"/>
            <a:chExt cx="2845304" cy="32664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4BF7DD-68CD-7CDE-9B86-1060542014C1}"/>
                </a:ext>
              </a:extLst>
            </p:cNvPr>
            <p:cNvGrpSpPr/>
            <p:nvPr/>
          </p:nvGrpSpPr>
          <p:grpSpPr>
            <a:xfrm>
              <a:off x="2984402" y="1363231"/>
              <a:ext cx="2845304" cy="3266474"/>
              <a:chOff x="1697818" y="0"/>
              <a:chExt cx="3161261" cy="3519377"/>
            </a:xfrm>
          </p:grpSpPr>
          <p:pic>
            <p:nvPicPr>
              <p:cNvPr id="6" name="Picture 5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EAD1FE3F-1F7B-5A39-8D3E-F13748D19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0"/>
                <a:ext cx="3161260" cy="3519377"/>
              </a:xfrm>
              <a:prstGeom prst="rect">
                <a:avLst/>
              </a:prstGeom>
            </p:spPr>
          </p:pic>
          <p:pic>
            <p:nvPicPr>
              <p:cNvPr id="10" name="Picture 9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B0048670-5D2D-7724-AEAA-8FD17D4FE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48751"/>
                <a:ext cx="188854" cy="341453"/>
              </a:xfrm>
              <a:prstGeom prst="rect">
                <a:avLst/>
              </a:prstGeom>
            </p:spPr>
          </p:pic>
          <p:pic>
            <p:nvPicPr>
              <p:cNvPr id="11" name="Picture 10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09776A51-52AC-3ABA-D045-DD6C4671D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8" y="3226675"/>
                <a:ext cx="339325" cy="292702"/>
              </a:xfrm>
              <a:prstGeom prst="rect">
                <a:avLst/>
              </a:prstGeom>
            </p:spPr>
          </p:pic>
        </p:grpSp>
        <p:pic>
          <p:nvPicPr>
            <p:cNvPr id="16" name="Picture 15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12681356-A8F3-7FC3-AC02-72C379019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0041" y="1585917"/>
              <a:ext cx="201058" cy="7339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A8E0307-27C5-84AD-5EC1-998E14050CC7}"/>
              </a:ext>
            </a:extLst>
          </p:cNvPr>
          <p:cNvSpPr/>
          <p:nvPr/>
        </p:nvSpPr>
        <p:spPr bwMode="auto">
          <a:xfrm rot="2742719">
            <a:off x="6014209" y="1259378"/>
            <a:ext cx="1047445" cy="240146"/>
          </a:xfrm>
          <a:prstGeom prst="rect">
            <a:avLst/>
          </a:prstGeom>
          <a:solidFill>
            <a:srgbClr val="90BD31">
              <a:alpha val="50196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5B2DA-E78B-6C55-62F9-FBC4FE89B59A}"/>
              </a:ext>
            </a:extLst>
          </p:cNvPr>
          <p:cNvSpPr txBox="1"/>
          <p:nvPr/>
        </p:nvSpPr>
        <p:spPr bwMode="auto">
          <a:xfrm>
            <a:off x="416791" y="4335033"/>
            <a:ext cx="4572000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Ligand Dependent Nuclear Receptor Corepressor</a:t>
            </a:r>
            <a:endParaRPr lang="en-US" sz="14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A67E9AB-4CE9-2B4C-B375-56CEC00A5188}"/>
              </a:ext>
            </a:extLst>
          </p:cNvPr>
          <p:cNvCxnSpPr>
            <a:cxnSpLocks/>
          </p:cNvCxnSpPr>
          <p:nvPr/>
        </p:nvCxnSpPr>
        <p:spPr>
          <a:xfrm flipV="1">
            <a:off x="4483983" y="4314777"/>
            <a:ext cx="2171089" cy="174144"/>
          </a:xfrm>
          <a:prstGeom prst="bentConnector3">
            <a:avLst>
              <a:gd name="adj1" fmla="val 144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1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06A76-1187-8143-EF69-636CF5ECB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773E0C-86AF-9B0F-B91D-900836D1CC67}"/>
              </a:ext>
            </a:extLst>
          </p:cNvPr>
          <p:cNvSpPr txBox="1"/>
          <p:nvPr/>
        </p:nvSpPr>
        <p:spPr bwMode="auto">
          <a:xfrm>
            <a:off x="416791" y="390204"/>
            <a:ext cx="8438452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 top 3D-genome disturbing region localized near the promoter of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LCOR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F7B5A-9B73-0F4F-8C7E-FA4FDECB29FD}"/>
              </a:ext>
            </a:extLst>
          </p:cNvPr>
          <p:cNvSpPr txBox="1"/>
          <p:nvPr/>
        </p:nvSpPr>
        <p:spPr bwMode="auto">
          <a:xfrm>
            <a:off x="4225490" y="3572812"/>
            <a:ext cx="4591586" cy="83099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0" i="1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LCOR</a:t>
            </a:r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 promoter variant </a:t>
            </a:r>
            <a:r>
              <a:rPr lang="en-US" sz="1600" b="1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rs7477274 </a:t>
            </a:r>
            <a:r>
              <a:rPr lang="en-US" sz="160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is:</a:t>
            </a:r>
            <a:endParaRPr lang="en-US" sz="1600" dirty="0">
              <a:solidFill>
                <a:srgbClr val="242424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rgbClr val="242424"/>
                </a:solidFill>
                <a:latin typeface="Arial" panose="020B0604020202020204" pitchFamily="34" charset="0"/>
              </a:rPr>
              <a:t>- A</a:t>
            </a:r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ssociated with height</a:t>
            </a:r>
          </a:p>
          <a:p>
            <a:r>
              <a:rPr lang="en-US" sz="1600" b="0" i="0" u="none" strike="noStrike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- The top 3D-genome disturbing variant</a:t>
            </a:r>
            <a:endParaRPr lang="en-US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E687D6-2599-57AE-42FE-56E7E9D70AF0}"/>
              </a:ext>
            </a:extLst>
          </p:cNvPr>
          <p:cNvGrpSpPr/>
          <p:nvPr/>
        </p:nvGrpSpPr>
        <p:grpSpPr>
          <a:xfrm>
            <a:off x="771181" y="1356091"/>
            <a:ext cx="2892449" cy="3320598"/>
            <a:chOff x="2984402" y="1363231"/>
            <a:chExt cx="2845304" cy="326647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B0346C-F5F4-D39B-6550-43DD69072BF8}"/>
                </a:ext>
              </a:extLst>
            </p:cNvPr>
            <p:cNvGrpSpPr/>
            <p:nvPr/>
          </p:nvGrpSpPr>
          <p:grpSpPr>
            <a:xfrm>
              <a:off x="2984402" y="1363231"/>
              <a:ext cx="2845304" cy="3266474"/>
              <a:chOff x="1697818" y="0"/>
              <a:chExt cx="3161261" cy="3519377"/>
            </a:xfrm>
          </p:grpSpPr>
          <p:pic>
            <p:nvPicPr>
              <p:cNvPr id="5" name="Picture 4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57D23F21-DD22-300D-B38F-1629676DD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0"/>
                <a:ext cx="3161260" cy="3519377"/>
              </a:xfrm>
              <a:prstGeom prst="rect">
                <a:avLst/>
              </a:prstGeom>
            </p:spPr>
          </p:pic>
          <p:pic>
            <p:nvPicPr>
              <p:cNvPr id="8" name="Picture 7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677FBF70-C990-7B85-42A5-B97001CAB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9" y="48751"/>
                <a:ext cx="188854" cy="341453"/>
              </a:xfrm>
              <a:prstGeom prst="rect">
                <a:avLst/>
              </a:prstGeom>
            </p:spPr>
          </p:pic>
          <p:pic>
            <p:nvPicPr>
              <p:cNvPr id="9" name="Picture 8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E7A70FB7-7C95-BBB4-DF8C-B725B0CE9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97818" y="3226675"/>
                <a:ext cx="339325" cy="292702"/>
              </a:xfrm>
              <a:prstGeom prst="rect">
                <a:avLst/>
              </a:prstGeom>
            </p:spPr>
          </p:pic>
        </p:grpSp>
        <p:pic>
          <p:nvPicPr>
            <p:cNvPr id="4" name="Picture 3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DCF9F759-2C19-B30E-3804-5B73FD26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0041" y="1585917"/>
              <a:ext cx="201058" cy="7339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279F80-575A-4195-8477-2F79AFA1FEE1}"/>
              </a:ext>
            </a:extLst>
          </p:cNvPr>
          <p:cNvGrpSpPr/>
          <p:nvPr/>
        </p:nvGrpSpPr>
        <p:grpSpPr>
          <a:xfrm>
            <a:off x="4215089" y="1429356"/>
            <a:ext cx="3411245" cy="2075767"/>
            <a:chOff x="4292089" y="1429356"/>
            <a:chExt cx="3411245" cy="2075767"/>
          </a:xfrm>
        </p:grpSpPr>
        <p:pic>
          <p:nvPicPr>
            <p:cNvPr id="14" name="Picture 13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8B2B05D4-97B3-FC30-1A5E-DEEADE031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92089" y="1649244"/>
              <a:ext cx="3411245" cy="18558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7D29FE-CB9C-0870-13E1-CAFF2046342A}"/>
                </a:ext>
              </a:extLst>
            </p:cNvPr>
            <p:cNvSpPr txBox="1"/>
            <p:nvPr/>
          </p:nvSpPr>
          <p:spPr bwMode="auto">
            <a:xfrm>
              <a:off x="4369869" y="1429356"/>
              <a:ext cx="1928644" cy="33855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0" u="none" strike="noStrike" dirty="0">
                  <a:solidFill>
                    <a:srgbClr val="242424"/>
                  </a:solidFill>
                  <a:effectLst/>
                  <a:latin typeface="Arial" panose="020B0604020202020204" pitchFamily="34" charset="0"/>
                </a:rPr>
                <a:t>CTCF-binding site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85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CF12C-9278-84B9-B6FB-052B9A4A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91D1A6-125E-F602-8516-9C10743CD90B}"/>
              </a:ext>
            </a:extLst>
          </p:cNvPr>
          <p:cNvSpPr txBox="1"/>
          <p:nvPr/>
        </p:nvSpPr>
        <p:spPr bwMode="auto">
          <a:xfrm>
            <a:off x="416791" y="390204"/>
            <a:ext cx="8438452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Helvetica Neue" panose="02000503000000020004" pitchFamily="2" charset="0"/>
              </a:rPr>
              <a:t>rs7477274 likely modifies genome-folding at </a:t>
            </a:r>
            <a:r>
              <a:rPr lang="en-US" sz="3200" i="1" dirty="0">
                <a:effectLst/>
                <a:latin typeface="Helvetica Neue" panose="02000503000000020004" pitchFamily="2" charset="0"/>
              </a:rPr>
              <a:t>LCOR</a:t>
            </a:r>
            <a:r>
              <a:rPr lang="en-US" sz="3200" dirty="0">
                <a:effectLst/>
                <a:latin typeface="Helvetica Neue" panose="02000503000000020004" pitchFamily="2" charset="0"/>
              </a:rPr>
              <a:t> across tissues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957548-0447-F763-8EC8-88FD48FA556B}"/>
              </a:ext>
            </a:extLst>
          </p:cNvPr>
          <p:cNvGrpSpPr/>
          <p:nvPr/>
        </p:nvGrpSpPr>
        <p:grpSpPr>
          <a:xfrm>
            <a:off x="2585821" y="648925"/>
            <a:ext cx="3517418" cy="3923469"/>
            <a:chOff x="640288" y="648435"/>
            <a:chExt cx="3517418" cy="3923469"/>
          </a:xfrm>
        </p:grpSpPr>
        <p:pic>
          <p:nvPicPr>
            <p:cNvPr id="16" name="Picture 15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79783A29-0530-7781-AEF1-A320AE247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0735" y="1585917"/>
              <a:ext cx="201058" cy="7339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D82F33-9C7D-3EC9-30E3-FECADA26B45F}"/>
                </a:ext>
              </a:extLst>
            </p:cNvPr>
            <p:cNvGrpSpPr/>
            <p:nvPr/>
          </p:nvGrpSpPr>
          <p:grpSpPr>
            <a:xfrm>
              <a:off x="640288" y="1499650"/>
              <a:ext cx="3517418" cy="3072254"/>
              <a:chOff x="1023732" y="1549223"/>
              <a:chExt cx="3298428" cy="2880980"/>
            </a:xfrm>
          </p:grpSpPr>
          <p:pic>
            <p:nvPicPr>
              <p:cNvPr id="3" name="Picture 2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E8D7FDC3-5CC4-6C44-ED52-A2C4C6485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8792" y="1753445"/>
                <a:ext cx="3063368" cy="2676758"/>
              </a:xfrm>
              <a:prstGeom prst="rect">
                <a:avLst/>
              </a:prstGeom>
            </p:spPr>
          </p:pic>
          <p:pic>
            <p:nvPicPr>
              <p:cNvPr id="4" name="Picture 3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F8BBFAE4-F6F7-4DD6-1D52-C22549EE7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3732" y="1549223"/>
                <a:ext cx="357351" cy="336424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F9293A-B25F-109D-7966-903E094C502F}"/>
                </a:ext>
              </a:extLst>
            </p:cNvPr>
            <p:cNvSpPr txBox="1"/>
            <p:nvPr/>
          </p:nvSpPr>
          <p:spPr bwMode="auto">
            <a:xfrm>
              <a:off x="1057379" y="1444834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LCOR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rs7477274 Locus Binding Pattern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77AB3B-BAD5-C6E9-DB1B-5690B3BC826B}"/>
                </a:ext>
              </a:extLst>
            </p:cNvPr>
            <p:cNvSpPr txBox="1"/>
            <p:nvPr/>
          </p:nvSpPr>
          <p:spPr bwMode="auto">
            <a:xfrm rot="16200000">
              <a:off x="-697415" y="1991753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Biosamples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E5E57C-D20D-644E-EACF-913400EDE5D5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The ENCODE Project Consortium, 2012</a:t>
            </a:r>
          </a:p>
        </p:txBody>
      </p:sp>
    </p:spTree>
    <p:extLst>
      <p:ext uri="{BB962C8B-B14F-4D97-AF65-F5344CB8AC3E}">
        <p14:creationId xmlns:p14="http://schemas.microsoft.com/office/powerpoint/2010/main" val="361363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6F1B-7728-06A9-7DFB-9F6AECC9F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EDC024-11D4-2282-C3B9-5288D7E23E09}"/>
              </a:ext>
            </a:extLst>
          </p:cNvPr>
          <p:cNvSpPr txBox="1"/>
          <p:nvPr/>
        </p:nvSpPr>
        <p:spPr bwMode="auto">
          <a:xfrm>
            <a:off x="416791" y="390204"/>
            <a:ext cx="8438452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Helvetica Neue" panose="02000503000000020004" pitchFamily="2" charset="0"/>
              </a:rPr>
              <a:t>rs7477274 likely modifies genome-folding at </a:t>
            </a:r>
            <a:r>
              <a:rPr lang="en-US" sz="3200" i="1" dirty="0">
                <a:effectLst/>
                <a:latin typeface="Helvetica Neue" panose="02000503000000020004" pitchFamily="2" charset="0"/>
              </a:rPr>
              <a:t>LCOR</a:t>
            </a:r>
            <a:r>
              <a:rPr lang="en-US" sz="3200" dirty="0">
                <a:effectLst/>
                <a:latin typeface="Helvetica Neue" panose="02000503000000020004" pitchFamily="2" charset="0"/>
              </a:rPr>
              <a:t> across tissues</a:t>
            </a:r>
          </a:p>
        </p:txBody>
      </p:sp>
      <p:pic>
        <p:nvPicPr>
          <p:cNvPr id="16" name="Picture 1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1A3ECD68-CD7C-4DF3-C1B6-6AE660436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735" y="1585917"/>
            <a:ext cx="201058" cy="73392"/>
          </a:xfrm>
          <a:prstGeom prst="rect">
            <a:avLst/>
          </a:prstGeom>
        </p:spPr>
      </p:pic>
      <p:pic>
        <p:nvPicPr>
          <p:cNvPr id="1026" name="Picture 2" descr="the human body">
            <a:extLst>
              <a:ext uri="{FF2B5EF4-FFF2-40B4-BE49-F238E27FC236}">
                <a16:creationId xmlns:a16="http://schemas.microsoft.com/office/drawing/2014/main" id="{D125B974-079D-801A-562F-BA69DF5EF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2"/>
          <a:stretch/>
        </p:blipFill>
        <p:spPr bwMode="auto">
          <a:xfrm>
            <a:off x="4390584" y="1415806"/>
            <a:ext cx="4225221" cy="31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E23FF-767D-4394-B035-7C491BBF0867}"/>
              </a:ext>
            </a:extLst>
          </p:cNvPr>
          <p:cNvGrpSpPr/>
          <p:nvPr/>
        </p:nvGrpSpPr>
        <p:grpSpPr>
          <a:xfrm>
            <a:off x="640288" y="648435"/>
            <a:ext cx="3517418" cy="3923469"/>
            <a:chOff x="640288" y="648435"/>
            <a:chExt cx="3517418" cy="3923469"/>
          </a:xfrm>
        </p:grpSpPr>
        <p:pic>
          <p:nvPicPr>
            <p:cNvPr id="19" name="Picture 18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B71BFA5E-F2BB-315D-CE60-2C3560990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0735" y="1585917"/>
              <a:ext cx="201058" cy="73392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005B37-9E29-9E54-DB42-145340E762E4}"/>
                </a:ext>
              </a:extLst>
            </p:cNvPr>
            <p:cNvGrpSpPr/>
            <p:nvPr/>
          </p:nvGrpSpPr>
          <p:grpSpPr>
            <a:xfrm>
              <a:off x="640288" y="1499650"/>
              <a:ext cx="3517418" cy="3072254"/>
              <a:chOff x="1023732" y="1549223"/>
              <a:chExt cx="3298428" cy="2880980"/>
            </a:xfrm>
          </p:grpSpPr>
          <p:pic>
            <p:nvPicPr>
              <p:cNvPr id="23" name="Picture 22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C422E64F-CC25-6AF4-495E-54CCEFF42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8792" y="1753445"/>
                <a:ext cx="3063368" cy="2676758"/>
              </a:xfrm>
              <a:prstGeom prst="rect">
                <a:avLst/>
              </a:prstGeom>
            </p:spPr>
          </p:pic>
          <p:pic>
            <p:nvPicPr>
              <p:cNvPr id="24" name="Picture 23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11DFDB29-4E86-8977-5E25-79A1395C3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3732" y="1549223"/>
                <a:ext cx="357351" cy="336424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BB0A77-F416-1541-5A02-AC846C5DC313}"/>
                </a:ext>
              </a:extLst>
            </p:cNvPr>
            <p:cNvSpPr txBox="1"/>
            <p:nvPr/>
          </p:nvSpPr>
          <p:spPr bwMode="auto">
            <a:xfrm>
              <a:off x="1057379" y="1444834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LCOR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rs7477274 Locus Binding Pattern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E5087D-E266-B08C-5958-55570516CB1D}"/>
                </a:ext>
              </a:extLst>
            </p:cNvPr>
            <p:cNvSpPr txBox="1"/>
            <p:nvPr/>
          </p:nvSpPr>
          <p:spPr bwMode="auto">
            <a:xfrm rot="16200000">
              <a:off x="-697415" y="1991753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Biosamples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A6C27F9-5D66-FA43-8309-871BA42E9E3B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The ENCODE Project Consortium, 2012; Image from: </a:t>
            </a:r>
            <a:r>
              <a:rPr lang="en-US" sz="1000" dirty="0" err="1"/>
              <a:t>homehealth-uk.com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193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765B1-672C-52C6-32C4-121B60BF4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9991D6-FEAA-9A7E-4350-0FD043C2ADCB}"/>
              </a:ext>
            </a:extLst>
          </p:cNvPr>
          <p:cNvSpPr txBox="1"/>
          <p:nvPr/>
        </p:nvSpPr>
        <p:spPr bwMode="auto">
          <a:xfrm>
            <a:off x="416791" y="390204"/>
            <a:ext cx="8438452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Helvetica Neue" panose="02000503000000020004" pitchFamily="2" charset="0"/>
              </a:rPr>
              <a:t>rs7477274 likely modifies genome-folding at </a:t>
            </a:r>
            <a:r>
              <a:rPr lang="en-US" sz="3200" i="1" dirty="0">
                <a:effectLst/>
                <a:latin typeface="Helvetica Neue" panose="02000503000000020004" pitchFamily="2" charset="0"/>
              </a:rPr>
              <a:t>LCOR</a:t>
            </a:r>
            <a:r>
              <a:rPr lang="en-US" sz="3200" dirty="0">
                <a:effectLst/>
                <a:latin typeface="Helvetica Neue" panose="02000503000000020004" pitchFamily="2" charset="0"/>
              </a:rPr>
              <a:t> across tissues</a:t>
            </a:r>
          </a:p>
        </p:txBody>
      </p:sp>
      <p:pic>
        <p:nvPicPr>
          <p:cNvPr id="16" name="Picture 1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B3DEC5E5-F5E1-6943-D434-0358909D2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735" y="1585917"/>
            <a:ext cx="201058" cy="73392"/>
          </a:xfrm>
          <a:prstGeom prst="rect">
            <a:avLst/>
          </a:prstGeom>
        </p:spPr>
      </p:pic>
      <p:pic>
        <p:nvPicPr>
          <p:cNvPr id="1026" name="Picture 2" descr="the human body">
            <a:extLst>
              <a:ext uri="{FF2B5EF4-FFF2-40B4-BE49-F238E27FC236}">
                <a16:creationId xmlns:a16="http://schemas.microsoft.com/office/drawing/2014/main" id="{7FCB0352-954D-6F87-26CD-64C0E0BE5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2"/>
          <a:stretch/>
        </p:blipFill>
        <p:spPr bwMode="auto">
          <a:xfrm>
            <a:off x="4390584" y="1415806"/>
            <a:ext cx="4225221" cy="31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8CF0DC4-65B4-D1F6-0A04-1EBA6C6D9476}"/>
              </a:ext>
            </a:extLst>
          </p:cNvPr>
          <p:cNvSpPr/>
          <p:nvPr/>
        </p:nvSpPr>
        <p:spPr bwMode="auto">
          <a:xfrm>
            <a:off x="5168348" y="1471920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730B17-C300-AF5B-7C93-11A9EB10CF3B}"/>
              </a:ext>
            </a:extLst>
          </p:cNvPr>
          <p:cNvSpPr/>
          <p:nvPr/>
        </p:nvSpPr>
        <p:spPr bwMode="auto">
          <a:xfrm>
            <a:off x="4765552" y="2013594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33891B-8768-762A-4D90-40AA02C82FDE}"/>
              </a:ext>
            </a:extLst>
          </p:cNvPr>
          <p:cNvSpPr/>
          <p:nvPr/>
        </p:nvSpPr>
        <p:spPr bwMode="auto">
          <a:xfrm>
            <a:off x="4563282" y="2647586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2D16C8-4AC6-B2DD-BA61-6FED3B41B858}"/>
              </a:ext>
            </a:extLst>
          </p:cNvPr>
          <p:cNvSpPr/>
          <p:nvPr/>
        </p:nvSpPr>
        <p:spPr bwMode="auto">
          <a:xfrm>
            <a:off x="7270073" y="1469561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70079A-6B38-5499-0EB6-6127D2C60ECE}"/>
              </a:ext>
            </a:extLst>
          </p:cNvPr>
          <p:cNvSpPr/>
          <p:nvPr/>
        </p:nvSpPr>
        <p:spPr bwMode="auto">
          <a:xfrm>
            <a:off x="7646742" y="2020626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AEA82-FA30-BCFC-713A-9C114972655D}"/>
              </a:ext>
            </a:extLst>
          </p:cNvPr>
          <p:cNvSpPr/>
          <p:nvPr/>
        </p:nvSpPr>
        <p:spPr bwMode="auto">
          <a:xfrm>
            <a:off x="7865365" y="3286707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D83936-74F4-75C0-B272-CEC4ED8AA98C}"/>
              </a:ext>
            </a:extLst>
          </p:cNvPr>
          <p:cNvSpPr/>
          <p:nvPr/>
        </p:nvSpPr>
        <p:spPr bwMode="auto">
          <a:xfrm>
            <a:off x="7440536" y="3903079"/>
            <a:ext cx="572714" cy="575541"/>
          </a:xfrm>
          <a:prstGeom prst="ellipse">
            <a:avLst/>
          </a:prstGeom>
          <a:solidFill>
            <a:schemeClr val="accent3">
              <a:lumMod val="75000"/>
              <a:alpha val="50196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979937-0333-9BE6-D9A9-73149D03218A}"/>
              </a:ext>
            </a:extLst>
          </p:cNvPr>
          <p:cNvGrpSpPr/>
          <p:nvPr/>
        </p:nvGrpSpPr>
        <p:grpSpPr>
          <a:xfrm>
            <a:off x="640288" y="648435"/>
            <a:ext cx="3517418" cy="3923469"/>
            <a:chOff x="640288" y="648435"/>
            <a:chExt cx="3517418" cy="3923469"/>
          </a:xfrm>
        </p:grpSpPr>
        <p:pic>
          <p:nvPicPr>
            <p:cNvPr id="8" name="Picture 7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38D8A654-73D9-F4CB-5304-3D24383FF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0735" y="1585917"/>
              <a:ext cx="201058" cy="7339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076904B-8F32-F9D0-ED61-4049FC59468A}"/>
                </a:ext>
              </a:extLst>
            </p:cNvPr>
            <p:cNvGrpSpPr/>
            <p:nvPr/>
          </p:nvGrpSpPr>
          <p:grpSpPr>
            <a:xfrm>
              <a:off x="640288" y="1499650"/>
              <a:ext cx="3517418" cy="3072254"/>
              <a:chOff x="1023732" y="1549223"/>
              <a:chExt cx="3298428" cy="2880980"/>
            </a:xfrm>
          </p:grpSpPr>
          <p:pic>
            <p:nvPicPr>
              <p:cNvPr id="21" name="Picture 20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E7878EFF-81B4-FCC1-1C2E-E0C040A1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8792" y="1753445"/>
                <a:ext cx="3063368" cy="2676758"/>
              </a:xfrm>
              <a:prstGeom prst="rect">
                <a:avLst/>
              </a:prstGeom>
            </p:spPr>
          </p:pic>
          <p:pic>
            <p:nvPicPr>
              <p:cNvPr id="22" name="Picture 21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61D0F1BE-64B8-1016-300E-5AC064767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3732" y="1549223"/>
                <a:ext cx="357351" cy="336424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D5F214-CC05-7BC1-66D4-0BD7E2CC8941}"/>
                </a:ext>
              </a:extLst>
            </p:cNvPr>
            <p:cNvSpPr txBox="1"/>
            <p:nvPr/>
          </p:nvSpPr>
          <p:spPr bwMode="auto">
            <a:xfrm>
              <a:off x="1057379" y="1444834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LCOR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rs7477274 Locus Binding Pattern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B6876A-5701-D6BC-7E18-389DE25BC25E}"/>
                </a:ext>
              </a:extLst>
            </p:cNvPr>
            <p:cNvSpPr txBox="1"/>
            <p:nvPr/>
          </p:nvSpPr>
          <p:spPr bwMode="auto">
            <a:xfrm rot="16200000">
              <a:off x="-697415" y="1991753"/>
              <a:ext cx="2963636" cy="2769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Biosamples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4CE5B-A467-6E4D-4E21-1651047A1046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The ENCODE Project Consortium, 2012; Image from: </a:t>
            </a:r>
            <a:r>
              <a:rPr lang="en-US" sz="1000" dirty="0" err="1"/>
              <a:t>homehealth-uk.com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087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F793A-38E8-14B0-8740-A8FA89DEF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E1DA46-1D41-D834-564C-A2F4A0159FD5}"/>
              </a:ext>
            </a:extLst>
          </p:cNvPr>
          <p:cNvSpPr txBox="1"/>
          <p:nvPr/>
        </p:nvSpPr>
        <p:spPr bwMode="auto">
          <a:xfrm>
            <a:off x="416791" y="390204"/>
            <a:ext cx="8438452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B468BC46-E00F-1CB4-B119-10CD9A714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735" y="1585917"/>
            <a:ext cx="201058" cy="73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FD688-D782-FA61-A053-5D480A0096CB}"/>
              </a:ext>
            </a:extLst>
          </p:cNvPr>
          <p:cNvSpPr txBox="1"/>
          <p:nvPr/>
        </p:nvSpPr>
        <p:spPr bwMode="auto">
          <a:xfrm>
            <a:off x="451030" y="1263305"/>
            <a:ext cx="8011326" cy="20313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A small fraction of height-associated loci show evidence of 3D-genome disruption.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The top locus is in the promoter of </a:t>
            </a:r>
            <a:r>
              <a:rPr lang="en-US" i="1" dirty="0">
                <a:latin typeface="Arial" panose="020B0604020202020204" pitchFamily="34" charset="0"/>
                <a:ea typeface="DengXian" panose="02010600030101010101" pitchFamily="2" charset="-122"/>
              </a:rPr>
              <a:t>LCOR</a:t>
            </a: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 and disrupts a CTCF binding motif.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This study highlights the use of sequence-based machine learning methods to fine-map GWAS signals and propose molecular mechanisms.</a:t>
            </a:r>
          </a:p>
        </p:txBody>
      </p:sp>
    </p:spTree>
    <p:extLst>
      <p:ext uri="{BB962C8B-B14F-4D97-AF65-F5344CB8AC3E}">
        <p14:creationId xmlns:p14="http://schemas.microsoft.com/office/powerpoint/2010/main" val="55033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BE0F72-DCB9-F6BE-3BF2-6427C0121E4B}"/>
              </a:ext>
            </a:extLst>
          </p:cNvPr>
          <p:cNvSpPr txBox="1"/>
          <p:nvPr/>
        </p:nvSpPr>
        <p:spPr bwMode="auto">
          <a:xfrm>
            <a:off x="595004" y="524315"/>
            <a:ext cx="7880255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Most GWAS variants are regulatory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Figure 1">
            <a:extLst>
              <a:ext uri="{FF2B5EF4-FFF2-40B4-BE49-F238E27FC236}">
                <a16:creationId xmlns:a16="http://schemas.microsoft.com/office/drawing/2014/main" id="{9F6AF8D2-A81E-B749-D31D-343EA6BFEA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09344" y="2157341"/>
            <a:ext cx="393829" cy="39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62CE7805-4225-66CF-2ECB-BC5DC649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004" y="1656921"/>
            <a:ext cx="3397993" cy="2587833"/>
          </a:xfrm>
          <a:prstGeom prst="rect">
            <a:avLst/>
          </a:prstGeom>
        </p:spPr>
      </p:pic>
      <p:pic>
        <p:nvPicPr>
          <p:cNvPr id="7" name="Picture 6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25B85BF4-7C04-DDE5-6B91-1A990E5DF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886" y="2354255"/>
            <a:ext cx="706039" cy="1379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BCD9D-5EE7-8655-71F6-5AC9421F6DFD}"/>
              </a:ext>
            </a:extLst>
          </p:cNvPr>
          <p:cNvSpPr txBox="1"/>
          <p:nvPr/>
        </p:nvSpPr>
        <p:spPr bwMode="auto">
          <a:xfrm>
            <a:off x="1382286" y="1328198"/>
            <a:ext cx="1823427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GWAS Variants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BF171-C9BD-38B6-A731-5AE29CE95F4C}"/>
              </a:ext>
            </a:extLst>
          </p:cNvPr>
          <p:cNvSpPr txBox="1"/>
          <p:nvPr/>
        </p:nvSpPr>
        <p:spPr bwMode="auto">
          <a:xfrm>
            <a:off x="4479926" y="2307231"/>
            <a:ext cx="3178882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5613B-05AB-3344-0849-1CAEAB76D7E3}"/>
              </a:ext>
            </a:extLst>
          </p:cNvPr>
          <p:cNvSpPr txBox="1"/>
          <p:nvPr/>
        </p:nvSpPr>
        <p:spPr bwMode="auto">
          <a:xfrm>
            <a:off x="4479926" y="2668751"/>
            <a:ext cx="3178882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654A7-8637-8B61-CC97-5D96288E87C5}"/>
              </a:ext>
            </a:extLst>
          </p:cNvPr>
          <p:cNvSpPr txBox="1"/>
          <p:nvPr/>
        </p:nvSpPr>
        <p:spPr bwMode="auto">
          <a:xfrm>
            <a:off x="4479925" y="3018696"/>
            <a:ext cx="3178882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Non-coding: Intragenic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9E210-C902-96A0-DBC8-7ECA1B382EB0}"/>
              </a:ext>
            </a:extLst>
          </p:cNvPr>
          <p:cNvSpPr txBox="1"/>
          <p:nvPr/>
        </p:nvSpPr>
        <p:spPr bwMode="auto">
          <a:xfrm>
            <a:off x="4476742" y="3364470"/>
            <a:ext cx="3178882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Non-coding: Intergenic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C8E4D-FB3C-2C26-F3CF-DAC4BB2F2224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Corradin</a:t>
            </a:r>
            <a:r>
              <a:rPr lang="en-US" sz="1000" dirty="0"/>
              <a:t> and </a:t>
            </a:r>
            <a:r>
              <a:rPr lang="en-US" sz="1000" dirty="0" err="1"/>
              <a:t>Scacheri</a:t>
            </a:r>
            <a:r>
              <a:rPr lang="en-US" sz="1000" dirty="0"/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407436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22982-13EE-2F5D-4A05-7D6EAA8C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978750-5541-2EEF-95B3-478F5C3373E0}"/>
              </a:ext>
            </a:extLst>
          </p:cNvPr>
          <p:cNvSpPr txBox="1"/>
          <p:nvPr/>
        </p:nvSpPr>
        <p:spPr bwMode="auto">
          <a:xfrm>
            <a:off x="416791" y="390204"/>
            <a:ext cx="8438452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CDBF7555-A2F1-7FBE-6D02-F866EF484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735" y="1585917"/>
            <a:ext cx="201058" cy="73392"/>
          </a:xfrm>
          <a:prstGeom prst="rect">
            <a:avLst/>
          </a:prstGeom>
        </p:spPr>
      </p:pic>
      <p:pic>
        <p:nvPicPr>
          <p:cNvPr id="13316" name="Picture 4" descr="Tony | UCSF Bakar">
            <a:extLst>
              <a:ext uri="{FF2B5EF4-FFF2-40B4-BE49-F238E27FC236}">
                <a16:creationId xmlns:a16="http://schemas.microsoft.com/office/drawing/2014/main" id="{A5F42085-300A-D5B5-45B7-A049EC9D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98" y="2543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olin BRAND | Postdoc | Doctor of Philosophy | UCSF University of  California, San Francisco, CA | UCSF | Department of Epidemiology and  Biostatistics | Research profile">
            <a:extLst>
              <a:ext uri="{FF2B5EF4-FFF2-40B4-BE49-F238E27FC236}">
                <a16:creationId xmlns:a16="http://schemas.microsoft.com/office/drawing/2014/main" id="{80A32355-9614-0752-C136-ABA8B83A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98" y="35944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ergio Baranzini - 2023sv - PMWC Precision Medicine World Conference">
            <a:extLst>
              <a:ext uri="{FF2B5EF4-FFF2-40B4-BE49-F238E27FC236}">
                <a16:creationId xmlns:a16="http://schemas.microsoft.com/office/drawing/2014/main" id="{4AE7DA32-EA9D-96A9-68DB-7AD00315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63" y="2543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any Salem, PhD ">
            <a:extLst>
              <a:ext uri="{FF2B5EF4-FFF2-40B4-BE49-F238E27FC236}">
                <a16:creationId xmlns:a16="http://schemas.microsoft.com/office/drawing/2014/main" id="{C287DE27-8829-4793-AB1C-335DF008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29" y="2543311"/>
            <a:ext cx="1320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8A3C5D3-7CAF-BC4B-AD8A-A5660646A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8069" y="359444"/>
            <a:ext cx="18288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A9FB4-ABAC-3057-D5FB-1FA820B09F7E}"/>
              </a:ext>
            </a:extLst>
          </p:cNvPr>
          <p:cNvSpPr txBox="1"/>
          <p:nvPr/>
        </p:nvSpPr>
        <p:spPr bwMode="auto">
          <a:xfrm>
            <a:off x="5075990" y="2188700"/>
            <a:ext cx="1600879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Erin Gilbertson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724E5-AE91-4C31-B298-6DB1F3566601}"/>
              </a:ext>
            </a:extLst>
          </p:cNvPr>
          <p:cNvSpPr txBox="1"/>
          <p:nvPr/>
        </p:nvSpPr>
        <p:spPr bwMode="auto">
          <a:xfrm>
            <a:off x="7412852" y="2196981"/>
            <a:ext cx="1600879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Colin Brand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99B68-00F4-EDA2-A4EA-D63CE8FE7A1B}"/>
              </a:ext>
            </a:extLst>
          </p:cNvPr>
          <p:cNvSpPr txBox="1"/>
          <p:nvPr/>
        </p:nvSpPr>
        <p:spPr bwMode="auto">
          <a:xfrm>
            <a:off x="3380736" y="4361610"/>
            <a:ext cx="1600879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Sergio </a:t>
            </a:r>
            <a:r>
              <a:rPr lang="en-US" sz="1500" dirty="0" err="1">
                <a:latin typeface="Arial" panose="020B0604020202020204" pitchFamily="34" charset="0"/>
                <a:ea typeface="DengXian" panose="02010600030101010101" pitchFamily="2" charset="-122"/>
              </a:rPr>
              <a:t>Baranzini</a:t>
            </a:r>
            <a:endParaRPr lang="en-US" sz="1500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619FA-F0DF-9099-FECF-EED61F746443}"/>
              </a:ext>
            </a:extLst>
          </p:cNvPr>
          <p:cNvSpPr txBox="1"/>
          <p:nvPr/>
        </p:nvSpPr>
        <p:spPr bwMode="auto">
          <a:xfrm>
            <a:off x="5536833" y="4361609"/>
            <a:ext cx="1320801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Rany Salem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92B7F-C861-AE19-ECF3-D1FCD08826C6}"/>
              </a:ext>
            </a:extLst>
          </p:cNvPr>
          <p:cNvSpPr txBox="1"/>
          <p:nvPr/>
        </p:nvSpPr>
        <p:spPr bwMode="auto">
          <a:xfrm>
            <a:off x="7412852" y="4372111"/>
            <a:ext cx="1600879" cy="3231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ea typeface="DengXian" panose="02010600030101010101" pitchFamily="2" charset="-122"/>
              </a:rPr>
              <a:t>Tony Capra</a:t>
            </a:r>
          </a:p>
        </p:txBody>
      </p:sp>
      <p:pic>
        <p:nvPicPr>
          <p:cNvPr id="13326" name="Picture 14" descr="UCSD Logo, symbol, meaning, history, PNG, brand">
            <a:extLst>
              <a:ext uri="{FF2B5EF4-FFF2-40B4-BE49-F238E27FC236}">
                <a16:creationId xmlns:a16="http://schemas.microsoft.com/office/drawing/2014/main" id="{F980DD2C-AE4F-C85F-1ED1-07BB5094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375" y="111277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University of California, San Francisco UCSF Logo PNG Vector ...">
            <a:extLst>
              <a:ext uri="{FF2B5EF4-FFF2-40B4-BE49-F238E27FC236}">
                <a16:creationId xmlns:a16="http://schemas.microsoft.com/office/drawing/2014/main" id="{0CF6B334-CDA1-233F-020C-CF395F74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5" y="1179404"/>
            <a:ext cx="1691896" cy="1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r code with a few squares&#10;&#10;Description automatically generated">
            <a:extLst>
              <a:ext uri="{FF2B5EF4-FFF2-40B4-BE49-F238E27FC236}">
                <a16:creationId xmlns:a16="http://schemas.microsoft.com/office/drawing/2014/main" id="{1571DE51-2619-0CAE-3999-3424C4AA1A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902" y="2725303"/>
            <a:ext cx="1808223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80DA63-0951-1324-4014-894A4C2CF5AD}"/>
              </a:ext>
            </a:extLst>
          </p:cNvPr>
          <p:cNvSpPr txBox="1"/>
          <p:nvPr/>
        </p:nvSpPr>
        <p:spPr bwMode="auto">
          <a:xfrm>
            <a:off x="333037" y="2449415"/>
            <a:ext cx="7880254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GitHub Repository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E0654-D4A6-83FD-2F39-5C59E2FE19E2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Study preprint available soon</a:t>
            </a:r>
          </a:p>
        </p:txBody>
      </p:sp>
    </p:spTree>
    <p:extLst>
      <p:ext uri="{BB962C8B-B14F-4D97-AF65-F5344CB8AC3E}">
        <p14:creationId xmlns:p14="http://schemas.microsoft.com/office/powerpoint/2010/main" val="259800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6B9CDA94-B094-1A98-3199-D5012B5DC38E}"/>
              </a:ext>
            </a:extLst>
          </p:cNvPr>
          <p:cNvSpPr txBox="1"/>
          <p:nvPr/>
        </p:nvSpPr>
        <p:spPr bwMode="auto">
          <a:xfrm>
            <a:off x="477982" y="544032"/>
            <a:ext cx="780703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alters gene expression</a:t>
            </a:r>
          </a:p>
        </p:txBody>
      </p:sp>
      <p:pic>
        <p:nvPicPr>
          <p:cNvPr id="3" name="Picture 2" descr="A diagram of a complex network&#10;&#10;Description automatically generated">
            <a:extLst>
              <a:ext uri="{FF2B5EF4-FFF2-40B4-BE49-F238E27FC236}">
                <a16:creationId xmlns:a16="http://schemas.microsoft.com/office/drawing/2014/main" id="{20A1385D-0BF5-9A07-3C47-1D416EA68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923"/>
          <a:stretch/>
        </p:blipFill>
        <p:spPr>
          <a:xfrm>
            <a:off x="418778" y="1163529"/>
            <a:ext cx="2462968" cy="3269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E8C8C-6A56-E75E-31C1-BF6BD58960DD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Stevens, Lando and Basu, et al. 2017; Credits to Colin Brand for making the loop schematics</a:t>
            </a:r>
          </a:p>
        </p:txBody>
      </p:sp>
    </p:spTree>
    <p:extLst>
      <p:ext uri="{BB962C8B-B14F-4D97-AF65-F5344CB8AC3E}">
        <p14:creationId xmlns:p14="http://schemas.microsoft.com/office/powerpoint/2010/main" val="254028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32BDC-04A9-B33C-3376-2D36C1027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0B64BBC1-DAC8-6A2D-A511-1DAF0E5A239C}"/>
              </a:ext>
            </a:extLst>
          </p:cNvPr>
          <p:cNvSpPr txBox="1"/>
          <p:nvPr/>
        </p:nvSpPr>
        <p:spPr bwMode="auto">
          <a:xfrm>
            <a:off x="477982" y="544032"/>
            <a:ext cx="780703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alters gene expression</a:t>
            </a:r>
          </a:p>
        </p:txBody>
      </p:sp>
      <p:pic>
        <p:nvPicPr>
          <p:cNvPr id="3" name="Picture 2" descr="A diagram of a complex network&#10;&#10;Description automatically generated">
            <a:extLst>
              <a:ext uri="{FF2B5EF4-FFF2-40B4-BE49-F238E27FC236}">
                <a16:creationId xmlns:a16="http://schemas.microsoft.com/office/drawing/2014/main" id="{2853CB17-5285-C97B-2F8A-9C35CAE43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563"/>
          <a:stretch/>
        </p:blipFill>
        <p:spPr>
          <a:xfrm>
            <a:off x="418778" y="1163529"/>
            <a:ext cx="5344714" cy="3269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F562A-6903-9A04-1F7B-B3A17EB464FF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Stevens, Lando and Basu, et al. 2017; Credits to Colin Brand for making the loop schematics</a:t>
            </a:r>
          </a:p>
        </p:txBody>
      </p:sp>
      <p:pic>
        <p:nvPicPr>
          <p:cNvPr id="2" name="Picture 1" descr="A diagram of a complex network&#10;&#10;Description automatically generated">
            <a:extLst>
              <a:ext uri="{FF2B5EF4-FFF2-40B4-BE49-F238E27FC236}">
                <a16:creationId xmlns:a16="http://schemas.microsoft.com/office/drawing/2014/main" id="{14003E45-D04A-8E85-3E9A-6BEB2FB02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2619" b="88504"/>
          <a:stretch/>
        </p:blipFill>
        <p:spPr>
          <a:xfrm>
            <a:off x="5504874" y="2422450"/>
            <a:ext cx="551088" cy="131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31FD7-1336-9A12-1094-F2E0895DB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0B28203E-09F9-C82C-9DF8-472FC882A749}"/>
              </a:ext>
            </a:extLst>
          </p:cNvPr>
          <p:cNvSpPr txBox="1"/>
          <p:nvPr/>
        </p:nvSpPr>
        <p:spPr bwMode="auto">
          <a:xfrm>
            <a:off x="477982" y="544032"/>
            <a:ext cx="780703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3D genome folding alters gene expression</a:t>
            </a:r>
          </a:p>
        </p:txBody>
      </p:sp>
      <p:pic>
        <p:nvPicPr>
          <p:cNvPr id="3" name="Picture 2" descr="A diagram of a complex network&#10;&#10;Description automatically generated">
            <a:extLst>
              <a:ext uri="{FF2B5EF4-FFF2-40B4-BE49-F238E27FC236}">
                <a16:creationId xmlns:a16="http://schemas.microsoft.com/office/drawing/2014/main" id="{9C80CF41-111E-63EE-51A9-AF5BBB63E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77" y="1163529"/>
            <a:ext cx="7925445" cy="3269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FA796-2973-4F0A-6FBC-78A6F26CB9C9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Stevens, Lando and Basu, et al. 2017; Credits to Colin Brand for making the loop schematics</a:t>
            </a:r>
          </a:p>
        </p:txBody>
      </p:sp>
    </p:spTree>
    <p:extLst>
      <p:ext uri="{BB962C8B-B14F-4D97-AF65-F5344CB8AC3E}">
        <p14:creationId xmlns:p14="http://schemas.microsoft.com/office/powerpoint/2010/main" val="15580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DC12DB00-8A41-8E54-C08B-CBD96011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1" y="1356843"/>
            <a:ext cx="3171236" cy="32357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BE0DB0-0E1B-5439-6B9D-9CA6D9560EBA}"/>
              </a:ext>
            </a:extLst>
          </p:cNvPr>
          <p:cNvSpPr txBox="1"/>
          <p:nvPr/>
        </p:nvSpPr>
        <p:spPr bwMode="auto">
          <a:xfrm>
            <a:off x="592418" y="279626"/>
            <a:ext cx="7880255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Disrupting 3D genome organization influences rare and common traits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B5F1C-A242-0620-0C8C-564FAB32B4FD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McArthur and Capra, 2021</a:t>
            </a:r>
          </a:p>
        </p:txBody>
      </p:sp>
    </p:spTree>
    <p:extLst>
      <p:ext uri="{BB962C8B-B14F-4D97-AF65-F5344CB8AC3E}">
        <p14:creationId xmlns:p14="http://schemas.microsoft.com/office/powerpoint/2010/main" val="29868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06AEE-F1D2-94C1-E2F4-7CA63145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9703BC-3206-DB9C-0AA4-CAEFAA45476F}"/>
              </a:ext>
            </a:extLst>
          </p:cNvPr>
          <p:cNvGrpSpPr/>
          <p:nvPr/>
        </p:nvGrpSpPr>
        <p:grpSpPr>
          <a:xfrm>
            <a:off x="2541382" y="3446508"/>
            <a:ext cx="3745633" cy="1156310"/>
            <a:chOff x="3455461" y="5550536"/>
            <a:chExt cx="5830452" cy="8196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04BEEC-B846-FB55-ADB7-578AF4EA4CB8}"/>
                </a:ext>
              </a:extLst>
            </p:cNvPr>
            <p:cNvSpPr/>
            <p:nvPr/>
          </p:nvSpPr>
          <p:spPr>
            <a:xfrm>
              <a:off x="3816962" y="5648177"/>
              <a:ext cx="5172335" cy="72203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47534A-1F27-8408-227B-105F8F511EEC}"/>
                </a:ext>
              </a:extLst>
            </p:cNvPr>
            <p:cNvSpPr/>
            <p:nvPr/>
          </p:nvSpPr>
          <p:spPr>
            <a:xfrm>
              <a:off x="3455461" y="5550536"/>
              <a:ext cx="5830452" cy="505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5DEC9B-FF95-7D4A-EC13-54C7E324A024}"/>
                </a:ext>
              </a:extLst>
            </p:cNvPr>
            <p:cNvSpPr/>
            <p:nvPr/>
          </p:nvSpPr>
          <p:spPr>
            <a:xfrm>
              <a:off x="3455461" y="5756592"/>
              <a:ext cx="1041884" cy="505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11" name="Content Placeholder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FE58CB7B-385C-59CD-BEA5-4E803740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1" y="1356843"/>
            <a:ext cx="3171236" cy="323572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D452A80-A716-77BB-F025-D67B95DC2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8685" y="1934069"/>
            <a:ext cx="2574568" cy="11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22D2E6C-7DFC-B8B3-4709-F0AE2EB6F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3904849" y="3928430"/>
            <a:ext cx="4170073" cy="2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BE0DFB-D3BE-56D2-0D08-EF1946E36B86}"/>
              </a:ext>
            </a:extLst>
          </p:cNvPr>
          <p:cNvSpPr txBox="1"/>
          <p:nvPr/>
        </p:nvSpPr>
        <p:spPr>
          <a:xfrm>
            <a:off x="4081744" y="3345276"/>
            <a:ext cx="2246800" cy="51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via large structural variation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95488-A560-71D6-EC41-D207AE9D7004}"/>
              </a:ext>
            </a:extLst>
          </p:cNvPr>
          <p:cNvSpPr txBox="1"/>
          <p:nvPr/>
        </p:nvSpPr>
        <p:spPr>
          <a:xfrm>
            <a:off x="6515880" y="3345276"/>
            <a:ext cx="1832308" cy="51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Via small common variation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D4FB5-25C6-FE7A-1D1C-C1EBF27A6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148" y="1934069"/>
            <a:ext cx="1285774" cy="12821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0026F8-6E94-5DFB-EAAB-575DCA1210E7}"/>
              </a:ext>
            </a:extLst>
          </p:cNvPr>
          <p:cNvSpPr txBox="1"/>
          <p:nvPr/>
        </p:nvSpPr>
        <p:spPr bwMode="auto">
          <a:xfrm>
            <a:off x="592418" y="279626"/>
            <a:ext cx="7880255" cy="107721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Disrupting 3D genome organization influences rare and common traits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0BFA5-001A-BD23-677A-D0A39E20766C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/>
              <a:t>McArthur and Capra, 2021</a:t>
            </a:r>
          </a:p>
        </p:txBody>
      </p:sp>
    </p:spTree>
    <p:extLst>
      <p:ext uri="{BB962C8B-B14F-4D97-AF65-F5344CB8AC3E}">
        <p14:creationId xmlns:p14="http://schemas.microsoft.com/office/powerpoint/2010/main" val="9921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44D85-1BE2-FCCF-C558-4FA4B2A0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E7BBAA-8AE7-7E6A-1CC6-5115EBF42E35}"/>
              </a:ext>
            </a:extLst>
          </p:cNvPr>
          <p:cNvSpPr txBox="1"/>
          <p:nvPr/>
        </p:nvSpPr>
        <p:spPr bwMode="auto">
          <a:xfrm>
            <a:off x="477982" y="512124"/>
            <a:ext cx="8666018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88CA4-F6D0-8654-AA88-6F90D4E5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disruptions in 3D genome folding play a regulatory role in genetic factors associated with common traits?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innovations enable answering this question:</a:t>
            </a:r>
          </a:p>
          <a:p>
            <a:pPr>
              <a:buFontTx/>
              <a:buChar char="-"/>
            </a:pPr>
            <a:r>
              <a:rPr lang="en-US" dirty="0"/>
              <a:t>Comprehensive height GWAS</a:t>
            </a:r>
          </a:p>
          <a:p>
            <a:pPr>
              <a:buFontTx/>
              <a:buChar char="-"/>
            </a:pPr>
            <a:r>
              <a:rPr lang="en-US" dirty="0"/>
              <a:t>Sequence-based machine learning method predicting 3D genome folding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8492B-FB35-4488-CE59-5EB84EC1A4F3}"/>
              </a:ext>
            </a:extLst>
          </p:cNvPr>
          <p:cNvSpPr txBox="1"/>
          <p:nvPr/>
        </p:nvSpPr>
        <p:spPr bwMode="auto">
          <a:xfrm>
            <a:off x="238330" y="4753296"/>
            <a:ext cx="667617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Yengo</a:t>
            </a:r>
            <a:r>
              <a:rPr lang="en-US" sz="1000" dirty="0"/>
              <a:t>, </a:t>
            </a:r>
            <a:r>
              <a:rPr lang="en-US" sz="1000" dirty="0" err="1"/>
              <a:t>Vedantam</a:t>
            </a:r>
            <a:r>
              <a:rPr lang="en-US" sz="1000" dirty="0"/>
              <a:t> and </a:t>
            </a:r>
            <a:r>
              <a:rPr lang="en-US" sz="1000" dirty="0" err="1"/>
              <a:t>Marouli</a:t>
            </a:r>
            <a:r>
              <a:rPr lang="en-US" sz="1000" dirty="0"/>
              <a:t> et al. 2022; </a:t>
            </a:r>
            <a:r>
              <a:rPr lang="en-US" sz="1000" dirty="0" err="1"/>
              <a:t>Fudenberg</a:t>
            </a:r>
            <a:r>
              <a:rPr lang="en-US" sz="1000" dirty="0"/>
              <a:t> et al. 2020</a:t>
            </a:r>
          </a:p>
        </p:txBody>
      </p:sp>
    </p:spTree>
    <p:extLst>
      <p:ext uri="{BB962C8B-B14F-4D97-AF65-F5344CB8AC3E}">
        <p14:creationId xmlns:p14="http://schemas.microsoft.com/office/powerpoint/2010/main" val="320276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CSF Classic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noAutofit/>
      </a:bodyPr>
      <a:lstStyle>
        <a:defPPr marL="342900" indent="-342900">
          <a:buClr>
            <a:schemeClr val="accent1"/>
          </a:buClr>
          <a:buSzPct val="80000"/>
          <a:buFont typeface="Wingdings" charset="2"/>
          <a:buChar char="§"/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D9C2AF2E-EB53-994D-B007-E3AEEE4B0E8B}"/>
    </a:ext>
  </a:extLst>
</a:theme>
</file>

<file path=ppt/theme/theme2.xml><?xml version="1.0" encoding="utf-8"?>
<a:theme xmlns:a="http://schemas.openxmlformats.org/drawingml/2006/main" name="UCSF Contemporary Pattern 1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UCSF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5AF78529-A89B-1E41-BE10-0E2BEF66F84E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FD5D484ED57438231C5F4848B6EC7" ma:contentTypeVersion="0" ma:contentTypeDescription="Create a new document." ma:contentTypeScope="" ma:versionID="48808eaeca51724a2208bf87978978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48DB2A-A2BB-49B9-B517-04CB45F2482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686649-89C0-47C3-BB59-3DECE68F3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8A51949-CE2D-4D1D-81B7-CD96A13119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e3_UCSF-16x9-FontA_Draft4 (1)</Template>
  <TotalTime>22317</TotalTime>
  <Words>918</Words>
  <Application>Microsoft Macintosh PowerPoint</Application>
  <PresentationFormat>On-screen Show (16:9)</PresentationFormat>
  <Paragraphs>154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.AppleSystemUIFont</vt:lpstr>
      <vt:lpstr>Harding</vt:lpstr>
      <vt:lpstr>Arial</vt:lpstr>
      <vt:lpstr>Avenir Next LT Pro</vt:lpstr>
      <vt:lpstr>Garamond</vt:lpstr>
      <vt:lpstr>Helvetica</vt:lpstr>
      <vt:lpstr>Helvetica Neue</vt:lpstr>
      <vt:lpstr>Wingdings</vt:lpstr>
      <vt:lpstr>UCSF Classic</vt:lpstr>
      <vt:lpstr>UCSF Contemporary Pattern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template!</dc:title>
  <dc:subject>Presentation Template</dc:subject>
  <dc:creator>Microsoft Office User</dc:creator>
  <dc:description>Derek MacDavid | derek@bigpicdesign.com</dc:description>
  <cp:lastModifiedBy>Gu, Wanjun</cp:lastModifiedBy>
  <cp:revision>180</cp:revision>
  <dcterms:created xsi:type="dcterms:W3CDTF">2017-04-18T17:07:44Z</dcterms:created>
  <dcterms:modified xsi:type="dcterms:W3CDTF">2024-11-10T21:53:40Z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